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301" r:id="rId4"/>
    <p:sldId id="302" r:id="rId5"/>
    <p:sldId id="303" r:id="rId6"/>
    <p:sldId id="304" r:id="rId7"/>
    <p:sldId id="305" r:id="rId8"/>
    <p:sldId id="306" r:id="rId9"/>
  </p:sldIdLst>
  <p:sldSz cx="7562850" cy="1069181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r" defTabSz="914400" rtl="1" eaLnBrk="1" latinLnBrk="0" hangingPunct="1">
      <a:defRPr kern="1200">
        <a:solidFill>
          <a:schemeClr val="tx1"/>
        </a:solidFill>
        <a:latin typeface="Calibri" panose="020F0502020204030204" pitchFamily="34" charset="0"/>
        <a:ea typeface="+mn-ea"/>
        <a:cs typeface="+mn-cs"/>
      </a:defRPr>
    </a:lvl6pPr>
    <a:lvl7pPr marL="2743200" algn="r" defTabSz="914400" rtl="1" eaLnBrk="1" latinLnBrk="0" hangingPunct="1">
      <a:defRPr kern="1200">
        <a:solidFill>
          <a:schemeClr val="tx1"/>
        </a:solidFill>
        <a:latin typeface="Calibri" panose="020F0502020204030204" pitchFamily="34" charset="0"/>
        <a:ea typeface="+mn-ea"/>
        <a:cs typeface="+mn-cs"/>
      </a:defRPr>
    </a:lvl7pPr>
    <a:lvl8pPr marL="3200400" algn="r" defTabSz="914400" rtl="1" eaLnBrk="1" latinLnBrk="0" hangingPunct="1">
      <a:defRPr kern="1200">
        <a:solidFill>
          <a:schemeClr val="tx1"/>
        </a:solidFill>
        <a:latin typeface="Calibri" panose="020F0502020204030204" pitchFamily="34" charset="0"/>
        <a:ea typeface="+mn-ea"/>
        <a:cs typeface="+mn-cs"/>
      </a:defRPr>
    </a:lvl8pPr>
    <a:lvl9pPr marL="3657600" algn="r" defTabSz="914400" rtl="1"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2298" y="60"/>
      </p:cViewPr>
      <p:guideLst>
        <p:guide orient="horz" pos="3367"/>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5430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en.wikipedia.org/wiki/Conjugate_acid"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274638" y="331788"/>
            <a:ext cx="13128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425"/>
              </a:spcAft>
            </a:pPr>
            <a:r>
              <a:rPr lang="en-US" sz="2000" b="1">
                <a:latin typeface="Times New Roman" panose="02020603050405020304" pitchFamily="18" charset="0"/>
              </a:rPr>
              <a:t>Lecture 8, 9</a:t>
            </a:r>
          </a:p>
        </p:txBody>
      </p:sp>
      <p:sp>
        <p:nvSpPr>
          <p:cNvPr id="45059" name="Rectangle 2"/>
          <p:cNvSpPr>
            <a:spLocks noChangeArrowheads="1"/>
          </p:cNvSpPr>
          <p:nvPr/>
        </p:nvSpPr>
        <p:spPr bwMode="auto">
          <a:xfrm>
            <a:off x="4995863" y="603250"/>
            <a:ext cx="2224087"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ts val="425"/>
              </a:spcBef>
              <a:spcAft>
                <a:spcPts val="1263"/>
              </a:spcAft>
            </a:pPr>
            <a:r>
              <a:rPr lang="en-US" sz="1300">
                <a:latin typeface="Times New Roman" panose="02020603050405020304" pitchFamily="18" charset="0"/>
              </a:rPr>
              <a:t>Dr. Mohammed Abdul Baset</a:t>
            </a:r>
          </a:p>
        </p:txBody>
      </p:sp>
      <p:sp>
        <p:nvSpPr>
          <p:cNvPr id="4" name="Rectangle 3"/>
          <p:cNvSpPr/>
          <p:nvPr/>
        </p:nvSpPr>
        <p:spPr>
          <a:xfrm>
            <a:off x="268288" y="996950"/>
            <a:ext cx="6954837" cy="7550150"/>
          </a:xfrm>
          <a:prstGeom prst="rect">
            <a:avLst/>
          </a:prstGeom>
        </p:spPr>
        <p:txBody>
          <a:bodyPr lIns="0" tIns="0" rIns="0" bIns="0"/>
          <a:lstStyle/>
          <a:p>
            <a:pPr algn="ctr" eaLnBrk="1" fontAlgn="auto" hangingPunct="1">
              <a:spcBef>
                <a:spcPts val="1260"/>
              </a:spcBef>
              <a:spcAft>
                <a:spcPts val="1050"/>
              </a:spcAft>
              <a:defRPr/>
            </a:pPr>
            <a:r>
              <a:rPr lang="en-US" sz="1600" b="1" dirty="0">
                <a:latin typeface="Times New Roman"/>
              </a:rPr>
              <a:t>Buffer solutions</a:t>
            </a:r>
          </a:p>
          <a:p>
            <a:pPr marL="482600" indent="-215900" eaLnBrk="1" fontAlgn="auto" hangingPunct="1">
              <a:lnSpc>
                <a:spcPts val="1728"/>
              </a:lnSpc>
              <a:spcBef>
                <a:spcPts val="0"/>
              </a:spcBef>
              <a:spcAft>
                <a:spcPts val="420"/>
              </a:spcAft>
              <a:defRPr/>
            </a:pPr>
            <a:endParaRPr lang="en-US" sz="1300" b="1" dirty="0">
              <a:latin typeface="Times New Roman"/>
            </a:endParaRPr>
          </a:p>
          <a:p>
            <a:pPr marL="482600" indent="-215900" eaLnBrk="1" fontAlgn="auto" hangingPunct="1">
              <a:lnSpc>
                <a:spcPts val="1728"/>
              </a:lnSpc>
              <a:spcBef>
                <a:spcPts val="0"/>
              </a:spcBef>
              <a:spcAft>
                <a:spcPts val="420"/>
              </a:spcAft>
              <a:defRPr/>
            </a:pPr>
            <a:endParaRPr lang="en-US" sz="1300" b="1" dirty="0">
              <a:latin typeface="Times New Roman"/>
              <a:hlinkClick r:id="rId2"/>
            </a:endParaRPr>
          </a:p>
          <a:p>
            <a:pPr algn="just" eaLnBrk="1" fontAlgn="auto" hangingPunct="1">
              <a:lnSpc>
                <a:spcPts val="1728"/>
              </a:lnSpc>
              <a:spcBef>
                <a:spcPts val="0"/>
              </a:spcBef>
              <a:spcAft>
                <a:spcPts val="0"/>
              </a:spcAft>
              <a:defRPr/>
            </a:pPr>
            <a:r>
              <a:rPr lang="en-US" sz="1300" dirty="0">
                <a:latin typeface="Times New Roman"/>
              </a:rPr>
              <a:t>Buffers:</a:t>
            </a:r>
          </a:p>
          <a:p>
            <a:pPr algn="just" eaLnBrk="1" fontAlgn="auto" hangingPunct="1">
              <a:lnSpc>
                <a:spcPts val="1728"/>
              </a:lnSpc>
              <a:spcBef>
                <a:spcPts val="0"/>
              </a:spcBef>
              <a:spcAft>
                <a:spcPts val="0"/>
              </a:spcAft>
              <a:defRPr/>
            </a:pPr>
            <a:r>
              <a:rPr lang="en-US" sz="1300" dirty="0">
                <a:latin typeface="Times New Roman"/>
              </a:rPr>
              <a:t>1. </a:t>
            </a:r>
            <a:r>
              <a:rPr lang="en-US" sz="1300" dirty="0">
                <a:latin typeface="Times New Roman"/>
              </a:rPr>
              <a:t>Resist </a:t>
            </a:r>
            <a:r>
              <a:rPr lang="en-US" sz="1300" dirty="0">
                <a:latin typeface="Times New Roman"/>
              </a:rPr>
              <a:t>changes in </a:t>
            </a:r>
            <a:r>
              <a:rPr lang="en-US" sz="1300" dirty="0" err="1">
                <a:latin typeface="Times New Roman"/>
              </a:rPr>
              <a:t>pH.</a:t>
            </a:r>
            <a:endParaRPr lang="en-US" sz="1300" dirty="0">
              <a:latin typeface="Times New Roman"/>
            </a:endParaRPr>
          </a:p>
          <a:p>
            <a:pPr algn="just" eaLnBrk="1" fontAlgn="auto" hangingPunct="1">
              <a:lnSpc>
                <a:spcPts val="1728"/>
              </a:lnSpc>
              <a:spcBef>
                <a:spcPts val="0"/>
              </a:spcBef>
              <a:spcAft>
                <a:spcPts val="0"/>
              </a:spcAft>
              <a:defRPr/>
            </a:pPr>
            <a:r>
              <a:rPr lang="en-US" sz="1300" dirty="0">
                <a:latin typeface="Times New Roman"/>
              </a:rPr>
              <a:t>2. Are </a:t>
            </a:r>
            <a:r>
              <a:rPr lang="en-US" sz="1300" dirty="0">
                <a:latin typeface="Times New Roman"/>
              </a:rPr>
              <a:t>prepared by mixing a weak acid with its salt or by partly neutralizing a weak acid with strong base.</a:t>
            </a:r>
          </a:p>
          <a:p>
            <a:pPr algn="just" eaLnBrk="1" fontAlgn="auto" hangingPunct="1">
              <a:lnSpc>
                <a:spcPts val="1728"/>
              </a:lnSpc>
              <a:spcBef>
                <a:spcPts val="0"/>
              </a:spcBef>
              <a:spcAft>
                <a:spcPts val="0"/>
              </a:spcAft>
              <a:defRPr/>
            </a:pPr>
            <a:r>
              <a:rPr lang="en-US" sz="1300" dirty="0">
                <a:latin typeface="Times New Roman"/>
              </a:rPr>
              <a:t>3. </a:t>
            </a:r>
            <a:r>
              <a:rPr lang="en-US" sz="1300" dirty="0">
                <a:latin typeface="Times New Roman"/>
              </a:rPr>
              <a:t> Allow </a:t>
            </a:r>
            <a:r>
              <a:rPr lang="en-US" sz="1300" dirty="0">
                <a:latin typeface="Times New Roman"/>
              </a:rPr>
              <a:t>living organisms to exist.</a:t>
            </a:r>
          </a:p>
          <a:p>
            <a:pPr algn="just" eaLnBrk="1" fontAlgn="auto" hangingPunct="1">
              <a:lnSpc>
                <a:spcPts val="1728"/>
              </a:lnSpc>
              <a:spcBef>
                <a:spcPts val="0"/>
              </a:spcBef>
              <a:spcAft>
                <a:spcPts val="0"/>
              </a:spcAft>
              <a:defRPr/>
            </a:pPr>
            <a:r>
              <a:rPr lang="en-US" sz="1300" dirty="0">
                <a:latin typeface="Times New Roman"/>
              </a:rPr>
              <a:t>4.  </a:t>
            </a:r>
            <a:r>
              <a:rPr lang="en-US" sz="1300" dirty="0">
                <a:latin typeface="Times New Roman"/>
              </a:rPr>
              <a:t>Are </a:t>
            </a:r>
            <a:r>
              <a:rPr lang="en-US" sz="1300" dirty="0">
                <a:latin typeface="Times New Roman"/>
              </a:rPr>
              <a:t>necessary for understanding acid base titrations.</a:t>
            </a:r>
          </a:p>
          <a:p>
            <a:pPr algn="just" eaLnBrk="1" fontAlgn="auto" hangingPunct="1">
              <a:lnSpc>
                <a:spcPts val="1728"/>
              </a:lnSpc>
              <a:spcBef>
                <a:spcPts val="0"/>
              </a:spcBef>
              <a:spcAft>
                <a:spcPts val="420"/>
              </a:spcAft>
              <a:defRPr/>
            </a:pPr>
            <a:r>
              <a:rPr lang="en-US" sz="1300" dirty="0">
                <a:latin typeface="Times New Roman"/>
              </a:rPr>
              <a:t>5. </a:t>
            </a:r>
            <a:r>
              <a:rPr lang="en-US" sz="1300" dirty="0">
                <a:latin typeface="Times New Roman"/>
              </a:rPr>
              <a:t> Offer </a:t>
            </a:r>
            <a:r>
              <a:rPr lang="en-US" sz="1300" dirty="0">
                <a:latin typeface="Times New Roman"/>
              </a:rPr>
              <a:t>an unrivaled opportunity to use the Henderson-</a:t>
            </a:r>
            <a:r>
              <a:rPr lang="en-US" sz="1300" dirty="0" err="1">
                <a:latin typeface="Times New Roman"/>
              </a:rPr>
              <a:t>Hasselbalch</a:t>
            </a:r>
            <a:r>
              <a:rPr lang="en-US" sz="1300" dirty="0">
                <a:latin typeface="Times New Roman"/>
              </a:rPr>
              <a:t> equation.</a:t>
            </a:r>
          </a:p>
          <a:p>
            <a:pPr algn="just" eaLnBrk="1" fontAlgn="auto" hangingPunct="1">
              <a:lnSpc>
                <a:spcPts val="1728"/>
              </a:lnSpc>
              <a:spcBef>
                <a:spcPts val="0"/>
              </a:spcBef>
              <a:spcAft>
                <a:spcPts val="0"/>
              </a:spcAft>
              <a:defRPr/>
            </a:pPr>
            <a:r>
              <a:rPr lang="en-US" sz="1300" b="1" dirty="0">
                <a:latin typeface="Times New Roman"/>
              </a:rPr>
              <a:t>Acidic buffer solutions</a:t>
            </a:r>
          </a:p>
          <a:p>
            <a:pPr marL="266700" algn="just" eaLnBrk="1" fontAlgn="auto" hangingPunct="1">
              <a:lnSpc>
                <a:spcPts val="1728"/>
              </a:lnSpc>
              <a:spcBef>
                <a:spcPts val="0"/>
              </a:spcBef>
              <a:spcAft>
                <a:spcPts val="0"/>
              </a:spcAft>
              <a:defRPr/>
            </a:pPr>
            <a:r>
              <a:rPr lang="en-US" sz="1300" dirty="0">
                <a:latin typeface="Times New Roman"/>
                <a:cs typeface="+mj-cs"/>
              </a:rPr>
              <a:t>&gt;    An acidic buffer solution is simply one which has a pH less than 7.</a:t>
            </a:r>
          </a:p>
          <a:p>
            <a:pPr marL="482600" indent="-215900" eaLnBrk="1" fontAlgn="auto" hangingPunct="1">
              <a:lnSpc>
                <a:spcPts val="1728"/>
              </a:lnSpc>
              <a:spcBef>
                <a:spcPts val="0"/>
              </a:spcBef>
              <a:spcAft>
                <a:spcPts val="0"/>
              </a:spcAft>
              <a:defRPr/>
            </a:pPr>
            <a:r>
              <a:rPr lang="en-US" sz="1300" dirty="0">
                <a:latin typeface="Times New Roman"/>
                <a:cs typeface="+mj-cs"/>
              </a:rPr>
              <a:t>&gt;    Acidic buffer solutions are commonly made from a weak acid and one of its salts - often a sodium salt.</a:t>
            </a:r>
          </a:p>
          <a:p>
            <a:pPr marL="482600" indent="-215900" eaLnBrk="1" fontAlgn="auto" hangingPunct="1">
              <a:lnSpc>
                <a:spcPts val="1728"/>
              </a:lnSpc>
              <a:spcBef>
                <a:spcPts val="0"/>
              </a:spcBef>
              <a:spcAft>
                <a:spcPts val="0"/>
              </a:spcAft>
              <a:defRPr/>
            </a:pPr>
            <a:r>
              <a:rPr lang="en-US" sz="1300" dirty="0">
                <a:latin typeface="Times New Roman"/>
                <a:cs typeface="+mj-cs"/>
              </a:rPr>
              <a:t>&gt;    In this case, if the solution contained equal molar concentrations of both the acid and the salt, it would have a pH of 4.76.</a:t>
            </a:r>
          </a:p>
          <a:p>
            <a:pPr marL="266700" algn="just" eaLnBrk="1" fontAlgn="auto" hangingPunct="1">
              <a:lnSpc>
                <a:spcPts val="1728"/>
              </a:lnSpc>
              <a:spcBef>
                <a:spcPts val="0"/>
              </a:spcBef>
              <a:spcAft>
                <a:spcPts val="0"/>
              </a:spcAft>
              <a:defRPr/>
            </a:pPr>
            <a:r>
              <a:rPr lang="en-US" sz="1300" dirty="0">
                <a:latin typeface="Times New Roman"/>
                <a:cs typeface="+mj-cs"/>
              </a:rPr>
              <a:t>&gt;    An acid buffer is a mixture of weak acid and its salt with a strong base.</a:t>
            </a:r>
          </a:p>
          <a:p>
            <a:pPr marL="266700" algn="just" eaLnBrk="1" fontAlgn="auto" hangingPunct="1">
              <a:lnSpc>
                <a:spcPts val="1728"/>
              </a:lnSpc>
              <a:spcBef>
                <a:spcPts val="0"/>
              </a:spcBef>
              <a:spcAft>
                <a:spcPts val="0"/>
              </a:spcAft>
              <a:defRPr/>
            </a:pPr>
            <a:r>
              <a:rPr lang="en-US" sz="1300" dirty="0">
                <a:latin typeface="Times New Roman"/>
                <a:cs typeface="+mj-cs"/>
              </a:rPr>
              <a:t>&gt;    Ex: 1. Acetic acid &amp; sodium acetate (CH</a:t>
            </a:r>
            <a:r>
              <a:rPr lang="en-US" sz="1100" dirty="0">
                <a:latin typeface="Candara"/>
                <a:cs typeface="+mj-cs"/>
              </a:rPr>
              <a:t>3</a:t>
            </a:r>
            <a:r>
              <a:rPr lang="en-US" sz="1300" dirty="0">
                <a:latin typeface="Times New Roman"/>
                <a:cs typeface="+mj-cs"/>
              </a:rPr>
              <a:t>COOH + CH</a:t>
            </a:r>
            <a:r>
              <a:rPr lang="en-US" sz="1100" dirty="0">
                <a:latin typeface="Candara"/>
                <a:cs typeface="+mj-cs"/>
              </a:rPr>
              <a:t>3</a:t>
            </a:r>
            <a:r>
              <a:rPr lang="en-US" sz="1300" dirty="0">
                <a:latin typeface="Times New Roman"/>
                <a:cs typeface="+mj-cs"/>
              </a:rPr>
              <a:t>COONa)</a:t>
            </a:r>
          </a:p>
          <a:p>
            <a:pPr marL="787400" algn="just" eaLnBrk="1" fontAlgn="auto" hangingPunct="1">
              <a:lnSpc>
                <a:spcPts val="1728"/>
              </a:lnSpc>
              <a:spcBef>
                <a:spcPts val="0"/>
              </a:spcBef>
              <a:spcAft>
                <a:spcPts val="0"/>
              </a:spcAft>
              <a:defRPr/>
            </a:pPr>
            <a:r>
              <a:rPr lang="en-US" sz="1300" dirty="0">
                <a:latin typeface="Times New Roman"/>
                <a:cs typeface="+mj-cs"/>
              </a:rPr>
              <a:t>2.    Formic acid &amp; potassium </a:t>
            </a:r>
            <a:r>
              <a:rPr lang="en-US" sz="1300" dirty="0" err="1">
                <a:latin typeface="Times New Roman"/>
                <a:cs typeface="+mj-cs"/>
              </a:rPr>
              <a:t>formate</a:t>
            </a:r>
            <a:r>
              <a:rPr lang="en-US" sz="1300" dirty="0">
                <a:latin typeface="Times New Roman"/>
                <a:cs typeface="+mj-cs"/>
              </a:rPr>
              <a:t> (HCOOH + HCOOK)</a:t>
            </a:r>
          </a:p>
          <a:p>
            <a:pPr marL="787400" algn="just" eaLnBrk="1" fontAlgn="auto" hangingPunct="1">
              <a:lnSpc>
                <a:spcPts val="1728"/>
              </a:lnSpc>
              <a:spcBef>
                <a:spcPts val="0"/>
              </a:spcBef>
              <a:spcAft>
                <a:spcPts val="0"/>
              </a:spcAft>
              <a:defRPr/>
            </a:pPr>
            <a:r>
              <a:rPr lang="en-US" sz="1300" dirty="0">
                <a:latin typeface="Times New Roman"/>
                <a:cs typeface="+mj-cs"/>
              </a:rPr>
              <a:t>3.    Benzoic acid and &amp; sodium benzoate (C</a:t>
            </a:r>
            <a:r>
              <a:rPr lang="en-US" sz="1100" baseline="-25000" dirty="0">
                <a:latin typeface="Candara"/>
                <a:cs typeface="+mj-cs"/>
              </a:rPr>
              <a:t>6</a:t>
            </a:r>
            <a:r>
              <a:rPr lang="en-US" sz="1300" dirty="0">
                <a:latin typeface="Times New Roman"/>
                <a:cs typeface="+mj-cs"/>
              </a:rPr>
              <a:t>H</a:t>
            </a:r>
            <a:r>
              <a:rPr lang="en-US" sz="1100" baseline="-25000" dirty="0">
                <a:latin typeface="Candara"/>
                <a:cs typeface="+mj-cs"/>
              </a:rPr>
              <a:t>5</a:t>
            </a:r>
            <a:r>
              <a:rPr lang="en-US" sz="1300" dirty="0">
                <a:latin typeface="Times New Roman"/>
                <a:cs typeface="+mj-cs"/>
              </a:rPr>
              <a:t>COOH + C</a:t>
            </a:r>
            <a:r>
              <a:rPr lang="en-US" sz="1100" baseline="-25000" dirty="0">
                <a:latin typeface="Candara"/>
                <a:cs typeface="+mj-cs"/>
              </a:rPr>
              <a:t>6</a:t>
            </a:r>
            <a:r>
              <a:rPr lang="en-US" sz="1300" dirty="0">
                <a:latin typeface="Times New Roman"/>
                <a:cs typeface="+mj-cs"/>
              </a:rPr>
              <a:t>H</a:t>
            </a:r>
            <a:r>
              <a:rPr lang="en-US" sz="1100" baseline="-25000" dirty="0">
                <a:latin typeface="Candara"/>
                <a:cs typeface="+mj-cs"/>
              </a:rPr>
              <a:t>5</a:t>
            </a:r>
            <a:r>
              <a:rPr lang="en-US" sz="1300" dirty="0">
                <a:latin typeface="Times New Roman"/>
                <a:cs typeface="+mj-cs"/>
              </a:rPr>
              <a:t>COONa)</a:t>
            </a:r>
          </a:p>
          <a:p>
            <a:pPr marL="787400" algn="just" eaLnBrk="1" fontAlgn="auto" hangingPunct="1">
              <a:lnSpc>
                <a:spcPts val="1728"/>
              </a:lnSpc>
              <a:spcBef>
                <a:spcPts val="0"/>
              </a:spcBef>
              <a:spcAft>
                <a:spcPts val="420"/>
              </a:spcAft>
              <a:defRPr/>
            </a:pPr>
            <a:r>
              <a:rPr lang="en-US" sz="1300" dirty="0">
                <a:latin typeface="Times New Roman"/>
                <a:cs typeface="+mj-cs"/>
              </a:rPr>
              <a:t>4.    Phosphoric acid &amp; Sodium phosphate (H</a:t>
            </a:r>
            <a:r>
              <a:rPr lang="en-US" sz="1100" baseline="-25000" dirty="0">
                <a:latin typeface="Candara"/>
                <a:cs typeface="+mj-cs"/>
              </a:rPr>
              <a:t>3</a:t>
            </a:r>
            <a:r>
              <a:rPr lang="en-US" sz="1300" dirty="0">
                <a:latin typeface="Times New Roman"/>
                <a:cs typeface="+mj-cs"/>
              </a:rPr>
              <a:t>PO</a:t>
            </a:r>
            <a:r>
              <a:rPr lang="en-US" sz="1100" baseline="-25000" dirty="0">
                <a:latin typeface="Candara"/>
                <a:cs typeface="+mj-cs"/>
              </a:rPr>
              <a:t>4</a:t>
            </a:r>
            <a:r>
              <a:rPr lang="en-US" sz="1300" dirty="0">
                <a:latin typeface="Times New Roman"/>
                <a:cs typeface="+mj-cs"/>
              </a:rPr>
              <a:t> + Na</a:t>
            </a:r>
            <a:r>
              <a:rPr lang="en-US" sz="1100" baseline="-25000" dirty="0">
                <a:latin typeface="Candara"/>
                <a:cs typeface="+mj-cs"/>
              </a:rPr>
              <a:t>3</a:t>
            </a:r>
            <a:r>
              <a:rPr lang="en-US" sz="1300" dirty="0">
                <a:latin typeface="Times New Roman"/>
                <a:cs typeface="+mj-cs"/>
              </a:rPr>
              <a:t>PO</a:t>
            </a:r>
            <a:r>
              <a:rPr lang="en-US" sz="1100" baseline="-25000" dirty="0">
                <a:latin typeface="Candara"/>
                <a:cs typeface="+mj-cs"/>
              </a:rPr>
              <a:t>4</a:t>
            </a:r>
            <a:r>
              <a:rPr lang="en-US" sz="1300" dirty="0">
                <a:latin typeface="Times New Roman"/>
                <a:cs typeface="+mj-cs"/>
              </a:rPr>
              <a:t>)</a:t>
            </a:r>
          </a:p>
          <a:p>
            <a:pPr algn="just" eaLnBrk="1" fontAlgn="auto" hangingPunct="1">
              <a:lnSpc>
                <a:spcPts val="1704"/>
              </a:lnSpc>
              <a:spcBef>
                <a:spcPts val="0"/>
              </a:spcBef>
              <a:spcAft>
                <a:spcPts val="0"/>
              </a:spcAft>
              <a:defRPr/>
            </a:pPr>
            <a:r>
              <a:rPr lang="en-US" sz="1300" b="1" dirty="0">
                <a:latin typeface="Times New Roman"/>
              </a:rPr>
              <a:t>Alkaline buffer solutions</a:t>
            </a:r>
          </a:p>
          <a:p>
            <a:pPr marL="266700" algn="just" eaLnBrk="1" fontAlgn="auto" hangingPunct="1">
              <a:lnSpc>
                <a:spcPts val="1704"/>
              </a:lnSpc>
              <a:spcBef>
                <a:spcPts val="0"/>
              </a:spcBef>
              <a:spcAft>
                <a:spcPts val="0"/>
              </a:spcAft>
              <a:defRPr/>
            </a:pPr>
            <a:r>
              <a:rPr lang="en-US" sz="1300" dirty="0">
                <a:latin typeface="Times New Roman"/>
              </a:rPr>
              <a:t>&gt;    An alkaline buffer solution has a pH greater than 7.</a:t>
            </a:r>
          </a:p>
          <a:p>
            <a:pPr marL="266700" algn="just" eaLnBrk="1" fontAlgn="auto" hangingPunct="1">
              <a:lnSpc>
                <a:spcPts val="1704"/>
              </a:lnSpc>
              <a:spcBef>
                <a:spcPts val="0"/>
              </a:spcBef>
              <a:spcAft>
                <a:spcPts val="0"/>
              </a:spcAft>
              <a:defRPr/>
            </a:pPr>
            <a:r>
              <a:rPr lang="en-US" sz="1300" dirty="0">
                <a:latin typeface="Times New Roman"/>
              </a:rPr>
              <a:t>&gt;    Alkaline buffer solutions are commonly made from a weak base and one of its salts.</a:t>
            </a:r>
          </a:p>
          <a:p>
            <a:pPr marL="266700" algn="just" eaLnBrk="1" fontAlgn="auto" hangingPunct="1">
              <a:lnSpc>
                <a:spcPts val="1704"/>
              </a:lnSpc>
              <a:spcBef>
                <a:spcPts val="0"/>
              </a:spcBef>
              <a:spcAft>
                <a:spcPts val="0"/>
              </a:spcAft>
              <a:defRPr/>
            </a:pPr>
            <a:r>
              <a:rPr lang="en-US" sz="1300" dirty="0">
                <a:latin typeface="Times New Roman"/>
              </a:rPr>
              <a:t>&gt;    If these were mixed in equal molar proportions, the solution would have a pH of 9.25.</a:t>
            </a:r>
          </a:p>
          <a:p>
            <a:pPr marL="266700" algn="just" eaLnBrk="1" fontAlgn="auto" hangingPunct="1">
              <a:lnSpc>
                <a:spcPts val="1704"/>
              </a:lnSpc>
              <a:spcBef>
                <a:spcPts val="0"/>
              </a:spcBef>
              <a:spcAft>
                <a:spcPts val="1050"/>
              </a:spcAft>
              <a:defRPr/>
            </a:pPr>
            <a:r>
              <a:rPr lang="en-US" sz="1300" dirty="0">
                <a:latin typeface="Times New Roman"/>
              </a:rPr>
              <a:t>&gt;    Ex: ammonium hydroxide &amp; ammonium chloride (NH</a:t>
            </a:r>
            <a:r>
              <a:rPr lang="en-US" sz="1100" baseline="-25000" dirty="0">
                <a:latin typeface="Candara"/>
              </a:rPr>
              <a:t>4</a:t>
            </a:r>
            <a:r>
              <a:rPr lang="en-US" sz="1300" dirty="0">
                <a:latin typeface="Times New Roman"/>
              </a:rPr>
              <a:t>OH + </a:t>
            </a:r>
            <a:r>
              <a:rPr lang="en-US" sz="1300" dirty="0">
                <a:latin typeface="Times New Roman"/>
              </a:rPr>
              <a:t>NH</a:t>
            </a:r>
            <a:r>
              <a:rPr lang="en-US" sz="1300" baseline="-25000" dirty="0">
                <a:latin typeface="Times New Roman"/>
              </a:rPr>
              <a:t>4</a:t>
            </a:r>
            <a:r>
              <a:rPr lang="en-US" sz="1300" dirty="0">
                <a:latin typeface="Times New Roman"/>
              </a:rPr>
              <a:t>Cl</a:t>
            </a:r>
            <a:r>
              <a:rPr lang="en-US" sz="1300" dirty="0">
                <a:latin typeface="Times New Roman"/>
              </a:rPr>
              <a:t>)</a:t>
            </a:r>
          </a:p>
          <a:p>
            <a:pPr algn="just" eaLnBrk="1" fontAlgn="auto" hangingPunct="1">
              <a:spcBef>
                <a:spcPts val="0"/>
              </a:spcBef>
              <a:spcAft>
                <a:spcPts val="420"/>
              </a:spcAft>
              <a:defRPr/>
            </a:pPr>
            <a:r>
              <a:rPr lang="en-US" sz="1300" b="1" dirty="0">
                <a:latin typeface="Times New Roman"/>
              </a:rPr>
              <a:t>Requirements for buffer solution:</a:t>
            </a:r>
          </a:p>
          <a:p>
            <a:pPr algn="just" eaLnBrk="1" fontAlgn="auto" hangingPunct="1">
              <a:spcBef>
                <a:spcPts val="0"/>
              </a:spcBef>
              <a:spcAft>
                <a:spcPts val="420"/>
              </a:spcAft>
              <a:defRPr/>
            </a:pPr>
            <a:r>
              <a:rPr lang="en-US" sz="1300" dirty="0">
                <a:latin typeface="Times New Roman"/>
              </a:rPr>
              <a:t>There are three requirements for buffer:</a:t>
            </a:r>
          </a:p>
          <a:p>
            <a:pPr algn="just" eaLnBrk="1" fontAlgn="auto" hangingPunct="1">
              <a:spcBef>
                <a:spcPts val="0"/>
              </a:spcBef>
              <a:spcAft>
                <a:spcPts val="1050"/>
              </a:spcAft>
              <a:defRPr/>
            </a:pPr>
            <a:r>
              <a:rPr lang="en-US" sz="1300" dirty="0">
                <a:latin typeface="Times New Roman"/>
              </a:rPr>
              <a:t>•    Must be a mixture of weak acid and its salt or weak base and its salt</a:t>
            </a:r>
          </a:p>
          <a:p>
            <a:pPr marL="266700" indent="-266700" eaLnBrk="1" fontAlgn="auto" hangingPunct="1">
              <a:lnSpc>
                <a:spcPts val="1728"/>
              </a:lnSpc>
              <a:spcBef>
                <a:spcPts val="0"/>
              </a:spcBef>
              <a:spcAft>
                <a:spcPts val="0"/>
              </a:spcAft>
              <a:defRPr/>
            </a:pPr>
            <a:r>
              <a:rPr lang="en-US" sz="1300" dirty="0">
                <a:latin typeface="Times New Roman"/>
              </a:rPr>
              <a:t>•    A buffer must contain relatively large concentration of acid to react with added base (OH</a:t>
            </a:r>
            <a:r>
              <a:rPr lang="en-US" sz="1300" baseline="30000" dirty="0">
                <a:latin typeface="Times New Roman"/>
              </a:rPr>
              <a:t>-</a:t>
            </a:r>
            <a:r>
              <a:rPr lang="en-US" sz="1300" dirty="0">
                <a:latin typeface="Times New Roman"/>
              </a:rPr>
              <a:t>) and also must contain similar concentration of base to reaction with added acid (H</a:t>
            </a:r>
            <a:r>
              <a:rPr lang="en-US" sz="1300" baseline="30000" dirty="0">
                <a:latin typeface="Times New Roman"/>
              </a:rPr>
              <a:t>+</a:t>
            </a:r>
            <a:r>
              <a:rPr lang="en-US" sz="1300" dirty="0">
                <a:latin typeface="Times New Roman"/>
              </a:rPr>
              <a:t>). </a:t>
            </a:r>
            <a:endParaRPr lang="en-US" sz="1300" baseline="30000" dirty="0">
              <a:latin typeface="Times New Roman"/>
            </a:endParaRPr>
          </a:p>
        </p:txBody>
      </p:sp>
      <p:sp>
        <p:nvSpPr>
          <p:cNvPr id="5" name="Rectangle 4"/>
          <p:cNvSpPr/>
          <p:nvPr/>
        </p:nvSpPr>
        <p:spPr>
          <a:xfrm>
            <a:off x="268288" y="8547100"/>
            <a:ext cx="6954837" cy="1639888"/>
          </a:xfrm>
          <a:prstGeom prst="rect">
            <a:avLst/>
          </a:prstGeom>
        </p:spPr>
        <p:txBody>
          <a:bodyPr lIns="0" tIns="0" rIns="0" bIns="0"/>
          <a:lstStyle/>
          <a:p>
            <a:pPr marL="254000" indent="-254000" eaLnBrk="1" fontAlgn="auto" hangingPunct="1">
              <a:lnSpc>
                <a:spcPts val="1728"/>
              </a:lnSpc>
              <a:spcBef>
                <a:spcPts val="0"/>
              </a:spcBef>
              <a:spcAft>
                <a:spcPts val="420"/>
              </a:spcAft>
              <a:defRPr/>
            </a:pPr>
            <a:r>
              <a:rPr lang="en-US" sz="1300" dirty="0">
                <a:latin typeface="Times New Roman"/>
              </a:rPr>
              <a:t>•    The acid and base components of the buffer must not consume each other in a neutralization reaction.</a:t>
            </a:r>
          </a:p>
          <a:p>
            <a:pPr algn="just" eaLnBrk="1" fontAlgn="auto" hangingPunct="1">
              <a:lnSpc>
                <a:spcPts val="1728"/>
              </a:lnSpc>
              <a:spcBef>
                <a:spcPts val="0"/>
              </a:spcBef>
              <a:spcAft>
                <a:spcPts val="0"/>
              </a:spcAft>
              <a:defRPr/>
            </a:pPr>
            <a:endParaRPr lang="en-US" sz="1300" dirty="0">
              <a:latin typeface="Times New Roman"/>
            </a:endParaRPr>
          </a:p>
          <a:p>
            <a:pPr algn="just" eaLnBrk="1" fontAlgn="auto" hangingPunct="1">
              <a:lnSpc>
                <a:spcPts val="1728"/>
              </a:lnSpc>
              <a:spcBef>
                <a:spcPts val="0"/>
              </a:spcBef>
              <a:spcAft>
                <a:spcPts val="0"/>
              </a:spcAft>
              <a:defRPr/>
            </a:pPr>
            <a:r>
              <a:rPr lang="en-US" sz="1300" b="1" dirty="0">
                <a:latin typeface="Times New Roman"/>
              </a:rPr>
              <a:t>Preparation </a:t>
            </a:r>
            <a:r>
              <a:rPr lang="en-US" sz="1300" b="1" dirty="0">
                <a:latin typeface="Times New Roman"/>
              </a:rPr>
              <a:t>of Buffer Solution</a:t>
            </a:r>
          </a:p>
          <a:p>
            <a:pPr algn="just" eaLnBrk="1" fontAlgn="auto" hangingPunct="1">
              <a:lnSpc>
                <a:spcPts val="1728"/>
              </a:lnSpc>
              <a:spcBef>
                <a:spcPts val="0"/>
              </a:spcBef>
              <a:spcAft>
                <a:spcPts val="0"/>
              </a:spcAft>
              <a:defRPr/>
            </a:pPr>
            <a:r>
              <a:rPr lang="en-US" sz="1300" dirty="0">
                <a:latin typeface="Times New Roman"/>
              </a:rPr>
              <a:t>A buffer solution is prepared by mixing equal amount of weak acid and its salt, such as, acetic acid (CH</a:t>
            </a:r>
            <a:r>
              <a:rPr lang="en-US" sz="1100" baseline="-25000" dirty="0">
                <a:latin typeface="Candara"/>
              </a:rPr>
              <a:t>3</a:t>
            </a:r>
            <a:r>
              <a:rPr lang="en-US" sz="1300" dirty="0">
                <a:latin typeface="Times New Roman"/>
              </a:rPr>
              <a:t>COOH) and sodium acetate (CH</a:t>
            </a:r>
            <a:r>
              <a:rPr lang="en-US" sz="1100" baseline="-25000" dirty="0">
                <a:latin typeface="Candara"/>
              </a:rPr>
              <a:t>3</a:t>
            </a:r>
            <a:r>
              <a:rPr lang="en-US" sz="1300" dirty="0">
                <a:latin typeface="Times New Roman"/>
              </a:rPr>
              <a:t>COONa) or weak base and its salt, such as, ammonia (NH</a:t>
            </a:r>
            <a:r>
              <a:rPr lang="en-US" sz="1100" baseline="-25000" dirty="0">
                <a:latin typeface="Candara"/>
              </a:rPr>
              <a:t>3</a:t>
            </a:r>
            <a:r>
              <a:rPr lang="en-US" sz="1300" dirty="0">
                <a:latin typeface="Times New Roman"/>
              </a:rPr>
              <a:t>) and ammonium chloride (NH</a:t>
            </a:r>
            <a:r>
              <a:rPr lang="en-US" sz="1100" baseline="-25000" dirty="0">
                <a:latin typeface="Candara"/>
              </a:rPr>
              <a:t>4</a:t>
            </a:r>
            <a:r>
              <a:rPr lang="en-US" sz="1300" dirty="0">
                <a:latin typeface="Times New Roman"/>
              </a:rPr>
              <a:t>Cl).</a:t>
            </a:r>
          </a:p>
        </p:txBody>
      </p:sp>
      <p:sp>
        <p:nvSpPr>
          <p:cNvPr id="45062" name="Rectangle 5"/>
          <p:cNvSpPr>
            <a:spLocks noChangeArrowheads="1"/>
          </p:cNvSpPr>
          <p:nvPr/>
        </p:nvSpPr>
        <p:spPr bwMode="auto">
          <a:xfrm>
            <a:off x="3654425" y="10363200"/>
            <a:ext cx="179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44</a:t>
            </a:r>
          </a:p>
        </p:txBody>
      </p:sp>
      <p:pic>
        <p:nvPicPr>
          <p:cNvPr id="4506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2713"/>
            <a:ext cx="6916738"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268288" y="5827713"/>
            <a:ext cx="6946900" cy="4221162"/>
          </a:xfrm>
          <a:prstGeom prst="rect">
            <a:avLst/>
          </a:prstGeom>
        </p:spPr>
        <p:txBody>
          <a:bodyPr lIns="0" tIns="0" rIns="0" bIns="0"/>
          <a:lstStyle/>
          <a:p>
            <a:pPr algn="just" eaLnBrk="1" fontAlgn="auto" hangingPunct="1">
              <a:lnSpc>
                <a:spcPts val="1728"/>
              </a:lnSpc>
              <a:spcBef>
                <a:spcPts val="2520"/>
              </a:spcBef>
              <a:spcAft>
                <a:spcPts val="0"/>
              </a:spcAft>
              <a:defRPr/>
            </a:pPr>
            <a:r>
              <a:rPr lang="en-US" sz="1300" dirty="0">
                <a:latin typeface="Times New Roman"/>
              </a:rPr>
              <a:t>Types of buffers</a:t>
            </a:r>
          </a:p>
          <a:p>
            <a:pPr eaLnBrk="1" fontAlgn="auto" hangingPunct="1">
              <a:lnSpc>
                <a:spcPts val="1728"/>
              </a:lnSpc>
              <a:spcBef>
                <a:spcPts val="0"/>
              </a:spcBef>
              <a:spcAft>
                <a:spcPts val="420"/>
              </a:spcAft>
              <a:defRPr/>
            </a:pPr>
            <a:r>
              <a:rPr lang="en-US" sz="1300" dirty="0">
                <a:latin typeface="Times New Roman"/>
              </a:rPr>
              <a:t>A buffer solution is a solution the pH of which does not change significantly when a small amount of acid or base is added to it. There are four categories of buffers.</a:t>
            </a:r>
          </a:p>
          <a:p>
            <a:pPr marL="254000" algn="just" eaLnBrk="1" fontAlgn="auto" hangingPunct="1">
              <a:lnSpc>
                <a:spcPts val="2400"/>
              </a:lnSpc>
              <a:spcBef>
                <a:spcPts val="0"/>
              </a:spcBef>
              <a:spcAft>
                <a:spcPts val="0"/>
              </a:spcAft>
              <a:defRPr/>
            </a:pPr>
            <a:r>
              <a:rPr lang="en-US" sz="1300" b="1" dirty="0">
                <a:latin typeface="Times New Roman"/>
              </a:rPr>
              <a:t>1.    Strong acid buffers</a:t>
            </a:r>
          </a:p>
          <a:p>
            <a:pPr marL="254000" algn="just" eaLnBrk="1" fontAlgn="auto" hangingPunct="1">
              <a:lnSpc>
                <a:spcPts val="2400"/>
              </a:lnSpc>
              <a:spcBef>
                <a:spcPts val="0"/>
              </a:spcBef>
              <a:spcAft>
                <a:spcPts val="0"/>
              </a:spcAft>
              <a:defRPr/>
            </a:pPr>
            <a:r>
              <a:rPr lang="en-US" sz="1300" b="1" dirty="0">
                <a:latin typeface="Times New Roman"/>
              </a:rPr>
              <a:t>2.    Strong base buffers</a:t>
            </a:r>
          </a:p>
          <a:p>
            <a:pPr marL="254000" algn="just" eaLnBrk="1" fontAlgn="auto" hangingPunct="1">
              <a:lnSpc>
                <a:spcPts val="2400"/>
              </a:lnSpc>
              <a:spcBef>
                <a:spcPts val="0"/>
              </a:spcBef>
              <a:spcAft>
                <a:spcPts val="0"/>
              </a:spcAft>
              <a:defRPr/>
            </a:pPr>
            <a:r>
              <a:rPr lang="en-US" sz="1300" b="1" dirty="0">
                <a:latin typeface="Times New Roman"/>
              </a:rPr>
              <a:t>3.    Weak acid buffers</a:t>
            </a:r>
          </a:p>
          <a:p>
            <a:pPr marL="254000" algn="just" eaLnBrk="1" fontAlgn="auto" hangingPunct="1">
              <a:lnSpc>
                <a:spcPts val="2400"/>
              </a:lnSpc>
              <a:spcBef>
                <a:spcPts val="0"/>
              </a:spcBef>
              <a:spcAft>
                <a:spcPts val="420"/>
              </a:spcAft>
              <a:defRPr/>
            </a:pPr>
            <a:r>
              <a:rPr lang="en-US" sz="1300" b="1" dirty="0">
                <a:latin typeface="Times New Roman"/>
              </a:rPr>
              <a:t>4.    Weak base buffers</a:t>
            </a:r>
          </a:p>
          <a:p>
            <a:pPr algn="just" eaLnBrk="1" fontAlgn="auto" hangingPunct="1">
              <a:spcBef>
                <a:spcPts val="0"/>
              </a:spcBef>
              <a:spcAft>
                <a:spcPts val="0"/>
              </a:spcAft>
              <a:defRPr/>
            </a:pPr>
            <a:endParaRPr lang="en-US" sz="800" b="1" dirty="0">
              <a:latin typeface="Times New Roman"/>
            </a:endParaRPr>
          </a:p>
          <a:p>
            <a:pPr algn="just" eaLnBrk="1" fontAlgn="auto" hangingPunct="1">
              <a:lnSpc>
                <a:spcPts val="2520"/>
              </a:lnSpc>
              <a:spcBef>
                <a:spcPts val="0"/>
              </a:spcBef>
              <a:spcAft>
                <a:spcPts val="0"/>
              </a:spcAft>
              <a:defRPr/>
            </a:pPr>
            <a:r>
              <a:rPr lang="en-US" sz="1300" b="1" dirty="0">
                <a:latin typeface="Times New Roman"/>
              </a:rPr>
              <a:t>Example</a:t>
            </a:r>
            <a:r>
              <a:rPr lang="en-US" sz="1300" b="1" dirty="0">
                <a:latin typeface="Times New Roman"/>
              </a:rPr>
              <a:t>:</a:t>
            </a:r>
          </a:p>
          <a:p>
            <a:pPr algn="just" eaLnBrk="1" fontAlgn="auto" hangingPunct="1">
              <a:lnSpc>
                <a:spcPts val="2520"/>
              </a:lnSpc>
              <a:spcBef>
                <a:spcPts val="0"/>
              </a:spcBef>
              <a:spcAft>
                <a:spcPts val="0"/>
              </a:spcAft>
              <a:defRPr/>
            </a:pPr>
            <a:r>
              <a:rPr lang="en-US" sz="1300" dirty="0">
                <a:latin typeface="Times New Roman"/>
              </a:rPr>
              <a:t>Which of the following are buffer systems?</a:t>
            </a:r>
          </a:p>
          <a:p>
            <a:pPr algn="just" eaLnBrk="1" fontAlgn="auto" hangingPunct="1">
              <a:lnSpc>
                <a:spcPts val="2520"/>
              </a:lnSpc>
              <a:spcBef>
                <a:spcPts val="0"/>
              </a:spcBef>
              <a:spcAft>
                <a:spcPts val="0"/>
              </a:spcAft>
              <a:defRPr/>
            </a:pPr>
            <a:r>
              <a:rPr lang="en-US" sz="1300" dirty="0">
                <a:latin typeface="Times New Roman"/>
              </a:rPr>
              <a:t>(a)    KF/HF</a:t>
            </a:r>
          </a:p>
          <a:p>
            <a:pPr algn="just" eaLnBrk="1" fontAlgn="auto" hangingPunct="1">
              <a:lnSpc>
                <a:spcPts val="2520"/>
              </a:lnSpc>
              <a:spcBef>
                <a:spcPts val="0"/>
              </a:spcBef>
              <a:spcAft>
                <a:spcPts val="0"/>
              </a:spcAft>
              <a:defRPr/>
            </a:pPr>
            <a:r>
              <a:rPr lang="en-US" sz="1300" dirty="0">
                <a:latin typeface="Times New Roman"/>
              </a:rPr>
              <a:t>(b)    </a:t>
            </a:r>
            <a:r>
              <a:rPr lang="en-US" sz="1300" dirty="0" err="1">
                <a:latin typeface="Times New Roman"/>
              </a:rPr>
              <a:t>KBr</a:t>
            </a:r>
            <a:r>
              <a:rPr lang="en-US" sz="1300" dirty="0">
                <a:latin typeface="Times New Roman"/>
              </a:rPr>
              <a:t>/</a:t>
            </a:r>
            <a:r>
              <a:rPr lang="en-US" sz="1300" dirty="0" err="1">
                <a:latin typeface="Times New Roman"/>
              </a:rPr>
              <a:t>HBr</a:t>
            </a:r>
            <a:endParaRPr lang="en-US" sz="1300" dirty="0">
              <a:latin typeface="Times New Roman"/>
            </a:endParaRPr>
          </a:p>
          <a:p>
            <a:pPr algn="just" eaLnBrk="1" fontAlgn="auto" hangingPunct="1">
              <a:lnSpc>
                <a:spcPts val="2520"/>
              </a:lnSpc>
              <a:spcBef>
                <a:spcPts val="0"/>
              </a:spcBef>
              <a:spcAft>
                <a:spcPts val="0"/>
              </a:spcAft>
              <a:defRPr/>
            </a:pPr>
            <a:r>
              <a:rPr lang="en-US" sz="1300" dirty="0">
                <a:latin typeface="Times New Roman"/>
              </a:rPr>
              <a:t>(c)    Na</a:t>
            </a:r>
            <a:r>
              <a:rPr lang="en-US" sz="1100" dirty="0">
                <a:latin typeface="Candara"/>
              </a:rPr>
              <a:t>2</a:t>
            </a:r>
            <a:r>
              <a:rPr lang="en-US" sz="1300" dirty="0">
                <a:latin typeface="Times New Roman"/>
              </a:rPr>
              <a:t>CO</a:t>
            </a:r>
            <a:r>
              <a:rPr lang="en-US" sz="1100" dirty="0">
                <a:latin typeface="Candara"/>
              </a:rPr>
              <a:t>3</a:t>
            </a:r>
            <a:r>
              <a:rPr lang="en-US" sz="1300" dirty="0">
                <a:latin typeface="Times New Roman"/>
              </a:rPr>
              <a:t>/NaHCO</a:t>
            </a:r>
            <a:r>
              <a:rPr lang="en-US" sz="1100" dirty="0">
                <a:latin typeface="Candara"/>
              </a:rPr>
              <a:t>3</a:t>
            </a:r>
          </a:p>
          <a:p>
            <a:pPr algn="just" eaLnBrk="1" fontAlgn="auto" hangingPunct="1">
              <a:lnSpc>
                <a:spcPts val="2520"/>
              </a:lnSpc>
              <a:spcBef>
                <a:spcPts val="0"/>
              </a:spcBef>
              <a:spcAft>
                <a:spcPts val="0"/>
              </a:spcAft>
              <a:defRPr/>
            </a:pPr>
            <a:r>
              <a:rPr lang="en-US" sz="1300" dirty="0">
                <a:latin typeface="Times New Roman"/>
              </a:rPr>
              <a:t>(d)    NaClO4/HClO4</a:t>
            </a:r>
          </a:p>
          <a:p>
            <a:pPr algn="just" eaLnBrk="1" fontAlgn="auto" hangingPunct="1">
              <a:lnSpc>
                <a:spcPts val="2520"/>
              </a:lnSpc>
              <a:spcBef>
                <a:spcPts val="0"/>
              </a:spcBef>
              <a:spcAft>
                <a:spcPts val="0"/>
              </a:spcAft>
              <a:defRPr/>
            </a:pPr>
            <a:r>
              <a:rPr lang="en-US" sz="1300" dirty="0">
                <a:latin typeface="Times New Roman"/>
              </a:rPr>
              <a:t>(e)    NH</a:t>
            </a:r>
            <a:r>
              <a:rPr lang="en-US" sz="1100" dirty="0">
                <a:latin typeface="Candara"/>
              </a:rPr>
              <a:t>3</a:t>
            </a:r>
            <a:r>
              <a:rPr lang="en-US" sz="1300" dirty="0">
                <a:latin typeface="Times New Roman"/>
              </a:rPr>
              <a:t>/NH</a:t>
            </a:r>
            <a:r>
              <a:rPr lang="en-US" sz="1100" dirty="0">
                <a:latin typeface="Candara"/>
              </a:rPr>
              <a:t>4</a:t>
            </a:r>
            <a:r>
              <a:rPr lang="en-US" sz="1300" dirty="0">
                <a:latin typeface="Times New Roman"/>
              </a:rPr>
              <a:t>NO</a:t>
            </a:r>
            <a:r>
              <a:rPr lang="en-US" sz="1100" dirty="0">
                <a:latin typeface="Candara"/>
              </a:rPr>
              <a:t>3</a:t>
            </a:r>
          </a:p>
        </p:txBody>
      </p:sp>
      <p:sp>
        <p:nvSpPr>
          <p:cNvPr id="46083" name="Rectangle 4"/>
          <p:cNvSpPr>
            <a:spLocks noChangeArrowheads="1"/>
          </p:cNvSpPr>
          <p:nvPr/>
        </p:nvSpPr>
        <p:spPr bwMode="auto">
          <a:xfrm>
            <a:off x="3654425" y="10363200"/>
            <a:ext cx="174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45</a:t>
            </a:r>
          </a:p>
        </p:txBody>
      </p:sp>
      <p:pic>
        <p:nvPicPr>
          <p:cNvPr id="4608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63" y="371475"/>
            <a:ext cx="691515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4413250"/>
            <a:ext cx="19256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9713" y="5538788"/>
            <a:ext cx="19256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1588" y="9277350"/>
            <a:ext cx="24018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4"/>
          <p:cNvSpPr>
            <a:spLocks noChangeArrowheads="1"/>
          </p:cNvSpPr>
          <p:nvPr/>
        </p:nvSpPr>
        <p:spPr bwMode="auto">
          <a:xfrm>
            <a:off x="268288" y="311150"/>
            <a:ext cx="6191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300" b="1">
                <a:latin typeface="Times New Roman" panose="02020603050405020304" pitchFamily="18" charset="0"/>
              </a:rPr>
              <a:t>Answer</a:t>
            </a:r>
          </a:p>
        </p:txBody>
      </p:sp>
      <p:sp>
        <p:nvSpPr>
          <p:cNvPr id="47110" name="Rectangle 5"/>
          <p:cNvSpPr>
            <a:spLocks noChangeArrowheads="1"/>
          </p:cNvSpPr>
          <p:nvPr/>
        </p:nvSpPr>
        <p:spPr bwMode="auto">
          <a:xfrm>
            <a:off x="268288" y="625475"/>
            <a:ext cx="695483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838"/>
              </a:spcAft>
              <a:defRPr/>
            </a:pPr>
            <a:r>
              <a:rPr lang="en-US" sz="1300" dirty="0" smtClean="0">
                <a:latin typeface="Times New Roman" panose="02020603050405020304" pitchFamily="18" charset="0"/>
              </a:rPr>
              <a:t>(a)    HF is a weak acid and KF is its salt. Therefore, this is a buffer system.</a:t>
            </a:r>
          </a:p>
          <a:p>
            <a:pPr algn="just" eaLnBrk="1" hangingPunct="1">
              <a:spcAft>
                <a:spcPts val="838"/>
              </a:spcAft>
              <a:defRPr/>
            </a:pPr>
            <a:r>
              <a:rPr lang="en-US" sz="1300" dirty="0" smtClean="0">
                <a:latin typeface="Times New Roman" panose="02020603050405020304" pitchFamily="18" charset="0"/>
              </a:rPr>
              <a:t>(b)    </a:t>
            </a:r>
            <a:r>
              <a:rPr lang="en-US" sz="1300" dirty="0" err="1" smtClean="0">
                <a:latin typeface="Times New Roman" panose="02020603050405020304" pitchFamily="18" charset="0"/>
              </a:rPr>
              <a:t>HBr</a:t>
            </a:r>
            <a:r>
              <a:rPr lang="en-US" sz="1300" dirty="0" smtClean="0">
                <a:latin typeface="Times New Roman" panose="02020603050405020304" pitchFamily="18" charset="0"/>
              </a:rPr>
              <a:t> is a strong acid and hence this is not a buffer system.</a:t>
            </a:r>
          </a:p>
          <a:p>
            <a:pPr algn="just" eaLnBrk="1" hangingPunct="1">
              <a:lnSpc>
                <a:spcPts val="1725"/>
              </a:lnSpc>
              <a:spcAft>
                <a:spcPts val="425"/>
              </a:spcAft>
              <a:defRPr/>
            </a:pPr>
            <a:r>
              <a:rPr lang="en-US" sz="1300" dirty="0" smtClean="0">
                <a:latin typeface="Times New Roman" panose="02020603050405020304" pitchFamily="18" charset="0"/>
              </a:rPr>
              <a:t>(c)    NaHCO</a:t>
            </a:r>
            <a:r>
              <a:rPr lang="en-US" sz="1100" baseline="-25000" dirty="0" smtClean="0">
                <a:latin typeface="Candara" panose="020E0502030303020204" pitchFamily="34" charset="0"/>
              </a:rPr>
              <a:t>3</a:t>
            </a:r>
            <a:r>
              <a:rPr lang="en-US" sz="1300" dirty="0" smtClean="0">
                <a:latin typeface="Times New Roman" panose="02020603050405020304" pitchFamily="18" charset="0"/>
              </a:rPr>
              <a:t> contains a weak acid (HCO</a:t>
            </a:r>
            <a:r>
              <a:rPr lang="en-US" sz="1300" baseline="-25000" dirty="0" smtClean="0">
                <a:latin typeface="Times New Roman" panose="02020603050405020304" pitchFamily="18" charset="0"/>
              </a:rPr>
              <a:t>3</a:t>
            </a:r>
            <a:r>
              <a:rPr lang="en-US" sz="1300" baseline="30000" dirty="0" smtClean="0">
                <a:latin typeface="Times New Roman" panose="02020603050405020304" pitchFamily="18" charset="0"/>
              </a:rPr>
              <a:t>-</a:t>
            </a:r>
            <a:r>
              <a:rPr lang="en-US" sz="1300" dirty="0" smtClean="0">
                <a:latin typeface="Times New Roman" panose="02020603050405020304" pitchFamily="18" charset="0"/>
              </a:rPr>
              <a:t>) and Na</a:t>
            </a:r>
            <a:r>
              <a:rPr lang="en-US" sz="1100" baseline="-25000" dirty="0" smtClean="0">
                <a:latin typeface="Candara" panose="020E0502030303020204" pitchFamily="34" charset="0"/>
              </a:rPr>
              <a:t>2</a:t>
            </a:r>
            <a:r>
              <a:rPr lang="en-US" sz="1300" dirty="0" smtClean="0">
                <a:latin typeface="Times New Roman" panose="02020603050405020304" pitchFamily="18" charset="0"/>
              </a:rPr>
              <a:t>CO</a:t>
            </a:r>
            <a:r>
              <a:rPr lang="en-US" sz="1100" baseline="-25000" dirty="0" smtClean="0">
                <a:latin typeface="Candara" panose="020E0502030303020204" pitchFamily="34" charset="0"/>
              </a:rPr>
              <a:t>3</a:t>
            </a:r>
            <a:r>
              <a:rPr lang="en-US" sz="1300" dirty="0" smtClean="0">
                <a:latin typeface="Times New Roman" panose="02020603050405020304" pitchFamily="18" charset="0"/>
              </a:rPr>
              <a:t> is a salt of weak acid. Therefore, this is a buffer system.</a:t>
            </a:r>
          </a:p>
          <a:p>
            <a:pPr algn="just" eaLnBrk="1" hangingPunct="1">
              <a:spcAft>
                <a:spcPts val="838"/>
              </a:spcAft>
              <a:defRPr/>
            </a:pPr>
            <a:r>
              <a:rPr lang="en-US" sz="1300" dirty="0" smtClean="0">
                <a:latin typeface="Times New Roman" panose="02020603050405020304" pitchFamily="18" charset="0"/>
              </a:rPr>
              <a:t>(d)    HClO</a:t>
            </a:r>
            <a:r>
              <a:rPr lang="en-US" sz="1100" dirty="0" smtClean="0">
                <a:latin typeface="Candara" panose="020E0502030303020204" pitchFamily="34" charset="0"/>
              </a:rPr>
              <a:t>4</a:t>
            </a:r>
            <a:r>
              <a:rPr lang="en-US" sz="1300" dirty="0" smtClean="0">
                <a:latin typeface="Times New Roman" panose="02020603050405020304" pitchFamily="18" charset="0"/>
              </a:rPr>
              <a:t> is a strong acid and hence this is not a buffer system.</a:t>
            </a:r>
          </a:p>
          <a:p>
            <a:pPr marL="342900" indent="-342900" eaLnBrk="1" hangingPunct="1">
              <a:lnSpc>
                <a:spcPts val="2738"/>
              </a:lnSpc>
              <a:buFontTx/>
              <a:buAutoNum type="alphaLcParenBoth" startAt="5"/>
              <a:defRPr/>
            </a:pPr>
            <a:r>
              <a:rPr lang="en-US" sz="1300" dirty="0" smtClean="0">
                <a:latin typeface="Times New Roman" panose="02020603050405020304" pitchFamily="18" charset="0"/>
              </a:rPr>
              <a:t>NH</a:t>
            </a:r>
            <a:r>
              <a:rPr lang="en-US" sz="1100" dirty="0" smtClean="0">
                <a:latin typeface="Candara" panose="020E0502030303020204" pitchFamily="34" charset="0"/>
              </a:rPr>
              <a:t>3</a:t>
            </a:r>
            <a:r>
              <a:rPr lang="en-US" sz="1300" dirty="0" smtClean="0">
                <a:latin typeface="Times New Roman" panose="02020603050405020304" pitchFamily="18" charset="0"/>
              </a:rPr>
              <a:t> is a weak base and NH</a:t>
            </a:r>
            <a:r>
              <a:rPr lang="en-US" sz="1100" dirty="0" smtClean="0">
                <a:latin typeface="Candara" panose="020E0502030303020204" pitchFamily="34" charset="0"/>
              </a:rPr>
              <a:t>4</a:t>
            </a:r>
            <a:r>
              <a:rPr lang="en-US" sz="1300" dirty="0" smtClean="0">
                <a:latin typeface="Times New Roman" panose="02020603050405020304" pitchFamily="18" charset="0"/>
              </a:rPr>
              <a:t>NO</a:t>
            </a:r>
            <a:r>
              <a:rPr lang="en-US" sz="1100" dirty="0" smtClean="0">
                <a:latin typeface="Candara" panose="020E0502030303020204" pitchFamily="34" charset="0"/>
              </a:rPr>
              <a:t>3</a:t>
            </a:r>
            <a:r>
              <a:rPr lang="en-US" sz="1300" dirty="0" smtClean="0">
                <a:latin typeface="Times New Roman" panose="02020603050405020304" pitchFamily="18" charset="0"/>
              </a:rPr>
              <a:t> is a salt of weak base, and therefore this is a buffer system. </a:t>
            </a:r>
          </a:p>
          <a:p>
            <a:pPr eaLnBrk="1" hangingPunct="1">
              <a:lnSpc>
                <a:spcPts val="2738"/>
              </a:lnSpc>
              <a:defRPr/>
            </a:pPr>
            <a:r>
              <a:rPr lang="en-US" sz="1300" b="1" dirty="0" smtClean="0">
                <a:latin typeface="Times New Roman" panose="02020603050405020304" pitchFamily="18" charset="0"/>
              </a:rPr>
              <a:t>The pH of Buffer Solutions</a:t>
            </a:r>
          </a:p>
          <a:p>
            <a:pPr algn="just" eaLnBrk="1" hangingPunct="1">
              <a:lnSpc>
                <a:spcPts val="1700"/>
              </a:lnSpc>
              <a:spcAft>
                <a:spcPts val="425"/>
              </a:spcAft>
              <a:defRPr/>
            </a:pPr>
            <a:r>
              <a:rPr lang="en-US" sz="1300" dirty="0" smtClean="0">
                <a:latin typeface="Times New Roman" panose="02020603050405020304" pitchFamily="18" charset="0"/>
              </a:rPr>
              <a:t>The Henderson-</a:t>
            </a:r>
            <a:r>
              <a:rPr lang="en-US" sz="1300" dirty="0" err="1" smtClean="0">
                <a:latin typeface="Times New Roman" panose="02020603050405020304" pitchFamily="18" charset="0"/>
              </a:rPr>
              <a:t>Hasselbalch</a:t>
            </a:r>
            <a:r>
              <a:rPr lang="en-US" sz="1300" dirty="0" smtClean="0">
                <a:latin typeface="Times New Roman" panose="02020603050405020304" pitchFamily="18" charset="0"/>
              </a:rPr>
              <a:t> Equation is: (1) a rearrangement of the </a:t>
            </a:r>
            <a:r>
              <a:rPr lang="en-US" sz="1300" dirty="0" err="1" smtClean="0">
                <a:latin typeface="Times New Roman" panose="02020603050405020304" pitchFamily="18" charset="0"/>
              </a:rPr>
              <a:t>K</a:t>
            </a:r>
            <a:r>
              <a:rPr lang="en-US" sz="1300" baseline="-25000" dirty="0" err="1" smtClean="0">
                <a:latin typeface="Times New Roman" panose="02020603050405020304" pitchFamily="18" charset="0"/>
              </a:rPr>
              <a:t>a</a:t>
            </a:r>
            <a:r>
              <a:rPr lang="en-US" sz="1300" dirty="0" smtClean="0">
                <a:latin typeface="Times New Roman" panose="02020603050405020304" pitchFamily="18" charset="0"/>
              </a:rPr>
              <a:t> expression followed by (2) the use of negative logarithms. We will derive the HH equation using the generic weak acid HA.</a:t>
            </a:r>
          </a:p>
          <a:p>
            <a:pPr algn="just" eaLnBrk="1" hangingPunct="1">
              <a:spcAft>
                <a:spcPts val="838"/>
              </a:spcAft>
              <a:defRPr/>
            </a:pPr>
            <a:r>
              <a:rPr lang="en-US" sz="1300" dirty="0" smtClean="0">
                <a:latin typeface="Times New Roman" panose="02020603050405020304" pitchFamily="18" charset="0"/>
              </a:rPr>
              <a:t>Here is the dissociation equation for HA:</a:t>
            </a:r>
          </a:p>
          <a:p>
            <a:pPr algn="just" eaLnBrk="1" hangingPunct="1">
              <a:spcAft>
                <a:spcPts val="838"/>
              </a:spcAft>
              <a:defRPr/>
            </a:pPr>
            <a:r>
              <a:rPr lang="en-US" sz="1300" dirty="0" smtClean="0">
                <a:latin typeface="Times New Roman" panose="02020603050405020304" pitchFamily="18" charset="0"/>
              </a:rPr>
              <a:t>HA &lt;===&gt; H</a:t>
            </a:r>
            <a:r>
              <a:rPr lang="en-US" sz="1300" baseline="30000" dirty="0" smtClean="0">
                <a:latin typeface="Times New Roman" panose="02020603050405020304" pitchFamily="18" charset="0"/>
              </a:rPr>
              <a:t>+</a:t>
            </a:r>
            <a:r>
              <a:rPr lang="en-US" sz="1300" dirty="0" smtClean="0">
                <a:latin typeface="Times New Roman" panose="02020603050405020304" pitchFamily="18" charset="0"/>
              </a:rPr>
              <a:t> + A</a:t>
            </a:r>
            <a:r>
              <a:rPr lang="en-US" sz="1300" baseline="30000" dirty="0" smtClean="0">
                <a:latin typeface="Times New Roman" panose="02020603050405020304" pitchFamily="18" charset="0"/>
              </a:rPr>
              <a:t>-</a:t>
            </a:r>
          </a:p>
        </p:txBody>
      </p:sp>
      <p:sp>
        <p:nvSpPr>
          <p:cNvPr id="47111" name="Rectangle 6"/>
          <p:cNvSpPr>
            <a:spLocks noChangeArrowheads="1"/>
          </p:cNvSpPr>
          <p:nvPr/>
        </p:nvSpPr>
        <p:spPr bwMode="auto">
          <a:xfrm>
            <a:off x="268288" y="4111625"/>
            <a:ext cx="2928937"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pPr>
            <a:r>
              <a:rPr lang="en-US" sz="1300">
                <a:latin typeface="Times New Roman" panose="02020603050405020304" pitchFamily="18" charset="0"/>
              </a:rPr>
              <a:t>From which, we write the Ka expression:</a:t>
            </a:r>
          </a:p>
        </p:txBody>
      </p:sp>
      <p:sp>
        <p:nvSpPr>
          <p:cNvPr id="47112" name="Rectangle 7"/>
          <p:cNvSpPr>
            <a:spLocks noChangeArrowheads="1"/>
          </p:cNvSpPr>
          <p:nvPr/>
        </p:nvSpPr>
        <p:spPr bwMode="auto">
          <a:xfrm>
            <a:off x="265113" y="5227638"/>
            <a:ext cx="50482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pPr>
            <a:r>
              <a:rPr lang="en-US" sz="1300">
                <a:latin typeface="Times New Roman" panose="02020603050405020304" pitchFamily="18" charset="0"/>
              </a:rPr>
              <a:t>Next, we isolate the H+ and put it on the left-hand side of the equation:</a:t>
            </a:r>
          </a:p>
        </p:txBody>
      </p:sp>
      <p:sp>
        <p:nvSpPr>
          <p:cNvPr id="47113" name="Rectangle 8"/>
          <p:cNvSpPr>
            <a:spLocks noChangeArrowheads="1"/>
          </p:cNvSpPr>
          <p:nvPr/>
        </p:nvSpPr>
        <p:spPr bwMode="auto">
          <a:xfrm>
            <a:off x="265113" y="6364288"/>
            <a:ext cx="68707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25"/>
              </a:lnSpc>
              <a:spcBef>
                <a:spcPts val="838"/>
              </a:spcBef>
              <a:spcAft>
                <a:spcPts val="425"/>
              </a:spcAft>
            </a:pPr>
            <a:r>
              <a:rPr lang="en-US" sz="1300">
                <a:latin typeface="Times New Roman" panose="02020603050405020304" pitchFamily="18" charset="0"/>
              </a:rPr>
              <a:t>Now, we going to take the negative log of each of the three terms in the above equation. When I do that, they become:</a:t>
            </a:r>
          </a:p>
          <a:p>
            <a:pPr algn="just" eaLnBrk="1" hangingPunct="1">
              <a:spcAft>
                <a:spcPts val="425"/>
              </a:spcAft>
            </a:pPr>
            <a:r>
              <a:rPr lang="en-US" sz="1300">
                <a:latin typeface="Times New Roman" panose="02020603050405020304" pitchFamily="18" charset="0"/>
              </a:rPr>
              <a:t>1)    -log [H+]</a:t>
            </a:r>
          </a:p>
          <a:p>
            <a:pPr algn="just" eaLnBrk="1" hangingPunct="1">
              <a:spcAft>
                <a:spcPts val="425"/>
              </a:spcAft>
            </a:pPr>
            <a:r>
              <a:rPr lang="en-US" sz="1300">
                <a:latin typeface="Times New Roman" panose="02020603050405020304" pitchFamily="18" charset="0"/>
              </a:rPr>
              <a:t>2)    - log Ka</a:t>
            </a:r>
          </a:p>
          <a:p>
            <a:pPr algn="just" eaLnBrk="1" hangingPunct="1">
              <a:spcAft>
                <a:spcPts val="838"/>
              </a:spcAft>
            </a:pPr>
            <a:r>
              <a:rPr lang="en-US" sz="1300">
                <a:latin typeface="Times New Roman" panose="02020603050405020304" pitchFamily="18" charset="0"/>
              </a:rPr>
              <a:t>3)    -log ([HA] / [A</a:t>
            </a:r>
            <a:r>
              <a:rPr lang="en-US" sz="1300" baseline="30000">
                <a:latin typeface="Times New Roman" panose="02020603050405020304" pitchFamily="18" charset="0"/>
              </a:rPr>
              <a:t>-</a:t>
            </a:r>
            <a:r>
              <a:rPr lang="en-US" sz="1300">
                <a:latin typeface="Times New Roman" panose="02020603050405020304" pitchFamily="18" charset="0"/>
              </a:rPr>
              <a:t>])</a:t>
            </a:r>
          </a:p>
          <a:p>
            <a:pPr algn="just" eaLnBrk="1" hangingPunct="1">
              <a:spcAft>
                <a:spcPts val="838"/>
              </a:spcAft>
            </a:pPr>
            <a:r>
              <a:rPr lang="en-US" sz="1300">
                <a:latin typeface="Times New Roman" panose="02020603050405020304" pitchFamily="18" charset="0"/>
              </a:rPr>
              <a:t>However,</a:t>
            </a:r>
          </a:p>
        </p:txBody>
      </p:sp>
      <p:sp>
        <p:nvSpPr>
          <p:cNvPr id="47114" name="Rectangle 9"/>
          <p:cNvSpPr>
            <a:spLocks noChangeArrowheads="1"/>
          </p:cNvSpPr>
          <p:nvPr/>
        </p:nvSpPr>
        <p:spPr bwMode="auto">
          <a:xfrm>
            <a:off x="271463" y="7991475"/>
            <a:ext cx="65468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425"/>
              </a:spcAft>
            </a:pPr>
            <a:r>
              <a:rPr lang="en-US" sz="1300">
                <a:latin typeface="Times New Roman" panose="02020603050405020304" pitchFamily="18" charset="0"/>
              </a:rPr>
              <a:t>1)    this is the pH</a:t>
            </a:r>
          </a:p>
          <a:p>
            <a:pPr algn="just" eaLnBrk="1" hangingPunct="1">
              <a:spcAft>
                <a:spcPts val="425"/>
              </a:spcAft>
            </a:pPr>
            <a:r>
              <a:rPr lang="en-US" sz="1300">
                <a:latin typeface="Times New Roman" panose="02020603050405020304" pitchFamily="18" charset="0"/>
              </a:rPr>
              <a:t>2)    this is the pKa</a:t>
            </a:r>
          </a:p>
          <a:p>
            <a:pPr algn="just" eaLnBrk="1" hangingPunct="1">
              <a:spcAft>
                <a:spcPts val="838"/>
              </a:spcAft>
            </a:pPr>
            <a:r>
              <a:rPr lang="en-US" sz="1300">
                <a:latin typeface="Times New Roman" panose="02020603050405020304" pitchFamily="18" charset="0"/>
              </a:rPr>
              <a:t>3)    to get rid of the negative sign, we simply flip the log term to get this: + log ([A ] / [HA])</a:t>
            </a:r>
          </a:p>
        </p:txBody>
      </p:sp>
      <p:sp>
        <p:nvSpPr>
          <p:cNvPr id="47115" name="Rectangle 10"/>
          <p:cNvSpPr>
            <a:spLocks noChangeArrowheads="1"/>
          </p:cNvSpPr>
          <p:nvPr/>
        </p:nvSpPr>
        <p:spPr bwMode="auto">
          <a:xfrm>
            <a:off x="268288" y="8756650"/>
            <a:ext cx="66563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25"/>
              </a:lnSpc>
              <a:spcBef>
                <a:spcPts val="838"/>
              </a:spcBef>
            </a:pPr>
            <a:r>
              <a:rPr lang="en-US" sz="1300">
                <a:latin typeface="Times New Roman" panose="02020603050405020304" pitchFamily="18" charset="0"/>
              </a:rPr>
              <a:t>Inserting these last three items (the pH, the pKa and the rearranged log term), we arrive at the Henderson-Hasselbalch Equation:</a:t>
            </a:r>
          </a:p>
        </p:txBody>
      </p:sp>
      <p:sp>
        <p:nvSpPr>
          <p:cNvPr id="47116" name="Rectangle 11"/>
          <p:cNvSpPr>
            <a:spLocks noChangeArrowheads="1"/>
          </p:cNvSpPr>
          <p:nvPr/>
        </p:nvSpPr>
        <p:spPr bwMode="auto">
          <a:xfrm>
            <a:off x="268288" y="10101263"/>
            <a:ext cx="56562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838"/>
              </a:spcAft>
            </a:pPr>
            <a:r>
              <a:rPr lang="en-US" sz="1300">
                <a:latin typeface="Times New Roman" panose="02020603050405020304" pitchFamily="18" charset="0"/>
              </a:rPr>
              <a:t>Here is a common way the HH equation is presented in a textbook explanation:</a:t>
            </a:r>
          </a:p>
          <a:p>
            <a:pPr algn="ctr" eaLnBrk="1" hangingPunct="1"/>
            <a:r>
              <a:rPr lang="en-US" sz="1100">
                <a:latin typeface="Times New Roman" panose="02020603050405020304" pitchFamily="18" charset="0"/>
              </a:rPr>
              <a:t>46</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81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513" y="285750"/>
            <a:ext cx="2840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2495550"/>
            <a:ext cx="248126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225" y="5121275"/>
            <a:ext cx="643096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8710613"/>
            <a:ext cx="6383338"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5"/>
          <p:cNvSpPr>
            <a:spLocks noChangeArrowheads="1"/>
          </p:cNvSpPr>
          <p:nvPr/>
        </p:nvSpPr>
        <p:spPr bwMode="auto">
          <a:xfrm>
            <a:off x="238125" y="1090613"/>
            <a:ext cx="69246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838"/>
              </a:spcAft>
            </a:pPr>
            <a:r>
              <a:rPr lang="en-US" sz="1300">
                <a:latin typeface="Times New Roman" panose="02020603050405020304" pitchFamily="18" charset="0"/>
              </a:rPr>
              <a:t>However, remember that the salt of a weak acid is a base (and the salt of a weak base is an acid).</a:t>
            </a:r>
          </a:p>
        </p:txBody>
      </p:sp>
      <p:sp>
        <p:nvSpPr>
          <p:cNvPr id="48135" name="Rectangle 6"/>
          <p:cNvSpPr>
            <a:spLocks noChangeArrowheads="1"/>
          </p:cNvSpPr>
          <p:nvPr/>
        </p:nvSpPr>
        <p:spPr bwMode="auto">
          <a:xfrm>
            <a:off x="268288" y="1428750"/>
            <a:ext cx="69500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25"/>
              </a:lnSpc>
              <a:spcBef>
                <a:spcPts val="838"/>
              </a:spcBef>
              <a:spcAft>
                <a:spcPts val="425"/>
              </a:spcAft>
            </a:pPr>
            <a:r>
              <a:rPr lang="en-US" sz="1300">
                <a:latin typeface="Times New Roman" panose="02020603050405020304" pitchFamily="18" charset="0"/>
              </a:rPr>
              <a:t>Consequently, another common way to write the HH equation is to substitute "base" for "salt form". This is probably the most useful way to decribe the interactions between the acidic form (the HA) and the basic form (the A</a:t>
            </a:r>
            <a:r>
              <a:rPr lang="en-US" sz="1300" baseline="30000">
                <a:latin typeface="Times New Roman" panose="02020603050405020304" pitchFamily="18" charset="0"/>
              </a:rPr>
              <a:t>-</a:t>
            </a:r>
            <a:r>
              <a:rPr lang="en-US" sz="1300">
                <a:latin typeface="Times New Roman" panose="02020603050405020304" pitchFamily="18" charset="0"/>
              </a:rPr>
              <a:t>)</a:t>
            </a:r>
          </a:p>
          <a:p>
            <a:pPr algn="just" eaLnBrk="1" hangingPunct="1"/>
            <a:r>
              <a:rPr lang="en-US" sz="1300">
                <a:latin typeface="Times New Roman" panose="02020603050405020304" pitchFamily="18" charset="0"/>
              </a:rPr>
              <a:t>Here it is:</a:t>
            </a:r>
          </a:p>
        </p:txBody>
      </p:sp>
      <p:sp>
        <p:nvSpPr>
          <p:cNvPr id="48136" name="Rectangle 7"/>
          <p:cNvSpPr>
            <a:spLocks noChangeArrowheads="1"/>
          </p:cNvSpPr>
          <p:nvPr/>
        </p:nvSpPr>
        <p:spPr bwMode="auto">
          <a:xfrm>
            <a:off x="268288" y="3319463"/>
            <a:ext cx="66929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25"/>
              </a:lnSpc>
              <a:spcBef>
                <a:spcPts val="838"/>
              </a:spcBef>
              <a:spcAft>
                <a:spcPts val="3150"/>
              </a:spcAft>
            </a:pPr>
            <a:r>
              <a:rPr lang="en-US" sz="1300">
                <a:latin typeface="Times New Roman" panose="02020603050405020304" pitchFamily="18" charset="0"/>
              </a:rPr>
              <a:t>Remember this: the base is the one WITHOUT the proton and the acid is the one WITH the proton.</a:t>
            </a:r>
          </a:p>
        </p:txBody>
      </p:sp>
      <p:sp>
        <p:nvSpPr>
          <p:cNvPr id="9" name="Rectangle 8"/>
          <p:cNvSpPr/>
          <p:nvPr/>
        </p:nvSpPr>
        <p:spPr>
          <a:xfrm>
            <a:off x="271463" y="4330700"/>
            <a:ext cx="4059237" cy="509588"/>
          </a:xfrm>
          <a:prstGeom prst="rect">
            <a:avLst/>
          </a:prstGeom>
        </p:spPr>
        <p:txBody>
          <a:bodyPr lIns="0" tIns="0" rIns="0" bIns="0"/>
          <a:lstStyle/>
          <a:p>
            <a:pPr algn="just" eaLnBrk="1" fontAlgn="auto" hangingPunct="1">
              <a:spcBef>
                <a:spcPts val="3150"/>
              </a:spcBef>
              <a:spcAft>
                <a:spcPts val="840"/>
              </a:spcAft>
              <a:defRPr/>
            </a:pPr>
            <a:r>
              <a:rPr lang="en-US" sz="1600" b="1" dirty="0">
                <a:latin typeface="Times New Roman"/>
              </a:rPr>
              <a:t>Redox Reactions</a:t>
            </a:r>
          </a:p>
          <a:p>
            <a:pPr marL="423672" algn="just" eaLnBrk="1" fontAlgn="auto" hangingPunct="1">
              <a:spcBef>
                <a:spcPts val="0"/>
              </a:spcBef>
              <a:spcAft>
                <a:spcPts val="1470"/>
              </a:spcAft>
              <a:defRPr/>
            </a:pPr>
            <a:r>
              <a:rPr lang="en-US" sz="1300" b="1" dirty="0">
                <a:latin typeface="Times New Roman"/>
              </a:rPr>
              <a:t>1. Redox reactions in terms of electron transfer</a:t>
            </a:r>
          </a:p>
        </p:txBody>
      </p:sp>
      <p:sp>
        <p:nvSpPr>
          <p:cNvPr id="48138" name="Rectangle 9"/>
          <p:cNvSpPr>
            <a:spLocks noChangeArrowheads="1"/>
          </p:cNvSpPr>
          <p:nvPr/>
        </p:nvSpPr>
        <p:spPr bwMode="auto">
          <a:xfrm>
            <a:off x="639763" y="8321675"/>
            <a:ext cx="38100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300" b="1">
                <a:latin typeface="Times New Roman" panose="02020603050405020304" pitchFamily="18" charset="0"/>
              </a:rPr>
              <a:t>2. Redox reactions in terms of oxidation number</a:t>
            </a:r>
          </a:p>
        </p:txBody>
      </p:sp>
      <p:sp>
        <p:nvSpPr>
          <p:cNvPr id="48139" name="Rectangle 10"/>
          <p:cNvSpPr>
            <a:spLocks noChangeArrowheads="1"/>
          </p:cNvSpPr>
          <p:nvPr/>
        </p:nvSpPr>
        <p:spPr bwMode="auto">
          <a:xfrm>
            <a:off x="3654425" y="10363200"/>
            <a:ext cx="179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47</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3654425" y="10360025"/>
            <a:ext cx="1746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48</a:t>
            </a:r>
          </a:p>
        </p:txBody>
      </p:sp>
      <p:pic>
        <p:nvPicPr>
          <p:cNvPr id="4915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163" y="315913"/>
            <a:ext cx="6915150" cy="975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74638" y="3144838"/>
            <a:ext cx="58912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ts val="3988"/>
              </a:spcBef>
              <a:spcAft>
                <a:spcPts val="1263"/>
              </a:spcAft>
            </a:pPr>
            <a:r>
              <a:rPr lang="en-US" sz="1600" b="1">
                <a:latin typeface="Times New Roman" panose="02020603050405020304" pitchFamily="18" charset="0"/>
              </a:rPr>
              <a:t>Balancing Redox Reactions Using the Half Reaction Method</a:t>
            </a:r>
          </a:p>
        </p:txBody>
      </p:sp>
      <p:sp>
        <p:nvSpPr>
          <p:cNvPr id="4" name="Rectangle 3"/>
          <p:cNvSpPr/>
          <p:nvPr/>
        </p:nvSpPr>
        <p:spPr>
          <a:xfrm>
            <a:off x="271463" y="3571875"/>
            <a:ext cx="6946900" cy="1762125"/>
          </a:xfrm>
          <a:prstGeom prst="rect">
            <a:avLst/>
          </a:prstGeom>
        </p:spPr>
        <p:txBody>
          <a:bodyPr lIns="0" tIns="0" rIns="0" bIns="0"/>
          <a:lstStyle/>
          <a:p>
            <a:pPr algn="just" eaLnBrk="1" fontAlgn="auto" hangingPunct="1">
              <a:spcBef>
                <a:spcPts val="1260"/>
              </a:spcBef>
              <a:spcAft>
                <a:spcPts val="1260"/>
              </a:spcAft>
              <a:defRPr/>
            </a:pPr>
            <a:r>
              <a:rPr lang="en-US" sz="1300">
                <a:latin typeface="Times New Roman"/>
              </a:rPr>
              <a:t>Example -- Balancing Redox Reactions Which Occur in Acidic Solution</a:t>
            </a:r>
          </a:p>
          <a:p>
            <a:pPr algn="just" eaLnBrk="1" fontAlgn="auto" hangingPunct="1">
              <a:lnSpc>
                <a:spcPts val="1608"/>
              </a:lnSpc>
              <a:spcBef>
                <a:spcPts val="0"/>
              </a:spcBef>
              <a:spcAft>
                <a:spcPts val="840"/>
              </a:spcAft>
              <a:defRPr/>
            </a:pPr>
            <a:r>
              <a:rPr lang="en-US" sz="1300">
                <a:latin typeface="Times New Roman"/>
              </a:rPr>
              <a:t>Organic compounds, called alcohols, are readily oxidized by acidic solutions of dichromate ions. The following reaction, written in net ionic form, records this change. The oxidation states ofeach atom in each compound is listed in order to identify the species that are oxidized and reduced, respectively.</a:t>
            </a:r>
          </a:p>
          <a:p>
            <a:pPr algn="just" eaLnBrk="1" fontAlgn="auto" hangingPunct="1">
              <a:lnSpc>
                <a:spcPts val="1560"/>
              </a:lnSpc>
              <a:spcBef>
                <a:spcPts val="0"/>
              </a:spcBef>
              <a:spcAft>
                <a:spcPts val="0"/>
              </a:spcAft>
              <a:defRPr/>
            </a:pPr>
            <a:r>
              <a:rPr lang="en-US" sz="1300">
                <a:latin typeface="Times New Roman"/>
              </a:rPr>
              <a:t>Cr</a:t>
            </a:r>
            <a:r>
              <a:rPr lang="en-US" sz="1300" baseline="-25000">
                <a:latin typeface="Times New Roman"/>
              </a:rPr>
              <a:t>2</a:t>
            </a:r>
            <a:r>
              <a:rPr lang="en-US" sz="1300">
                <a:latin typeface="Times New Roman"/>
              </a:rPr>
              <a:t>0 </a:t>
            </a:r>
            <a:r>
              <a:rPr lang="en-US" sz="1300" cap="small">
                <a:latin typeface="Times New Roman"/>
              </a:rPr>
              <a:t>t</a:t>
            </a:r>
            <a:r>
              <a:rPr lang="en-US" sz="1300" cap="small" baseline="30000">
                <a:latin typeface="Times New Roman"/>
              </a:rPr>
              <a:t>2</a:t>
            </a:r>
            <a:r>
              <a:rPr lang="en-US" sz="1300" cap="small">
                <a:latin typeface="Times New Roman"/>
              </a:rPr>
              <a:t>- + C</a:t>
            </a:r>
            <a:r>
              <a:rPr lang="en-US" sz="1100" baseline="-25000">
                <a:latin typeface="Candara"/>
              </a:rPr>
              <a:t>2</a:t>
            </a:r>
            <a:r>
              <a:rPr lang="en-US" sz="1300">
                <a:latin typeface="Times New Roman"/>
              </a:rPr>
              <a:t>H</a:t>
            </a:r>
            <a:r>
              <a:rPr lang="en-US" sz="1300" baseline="-25000">
                <a:latin typeface="Times New Roman"/>
              </a:rPr>
              <a:t>6</a:t>
            </a:r>
            <a:r>
              <a:rPr lang="en-US" sz="1300">
                <a:latin typeface="Times New Roman"/>
              </a:rPr>
              <a:t>0 —► Cr</a:t>
            </a:r>
            <a:r>
              <a:rPr lang="en-US" sz="1300" baseline="30000">
                <a:latin typeface="Times New Roman"/>
              </a:rPr>
              <a:t>3+</a:t>
            </a:r>
            <a:r>
              <a:rPr lang="en-US" sz="1300">
                <a:latin typeface="Times New Roman"/>
              </a:rPr>
              <a:t> +    C</a:t>
            </a:r>
            <a:r>
              <a:rPr lang="en-US" sz="1100" baseline="-25000">
                <a:latin typeface="Candara"/>
              </a:rPr>
              <a:t>2</a:t>
            </a:r>
            <a:r>
              <a:rPr lang="en-US" sz="1300">
                <a:latin typeface="Times New Roman"/>
              </a:rPr>
              <a:t>H</a:t>
            </a:r>
            <a:r>
              <a:rPr lang="en-US" sz="1300" baseline="-25000">
                <a:latin typeface="Times New Roman"/>
              </a:rPr>
              <a:t>4</a:t>
            </a:r>
            <a:r>
              <a:rPr lang="en-US" sz="1300">
                <a:latin typeface="Times New Roman"/>
              </a:rPr>
              <a:t>0</a:t>
            </a:r>
          </a:p>
          <a:p>
            <a:pPr algn="just" eaLnBrk="1" fontAlgn="auto" hangingPunct="1">
              <a:lnSpc>
                <a:spcPts val="1560"/>
              </a:lnSpc>
              <a:spcBef>
                <a:spcPts val="0"/>
              </a:spcBef>
              <a:spcAft>
                <a:spcPts val="840"/>
              </a:spcAft>
              <a:defRPr/>
            </a:pPr>
            <a:r>
              <a:rPr lang="en-US" sz="1300">
                <a:latin typeface="Times New Roman"/>
              </a:rPr>
              <a:t>dichromate ethanol    chromium(IH) acetaldehyde</a:t>
            </a:r>
          </a:p>
        </p:txBody>
      </p:sp>
      <p:sp>
        <p:nvSpPr>
          <p:cNvPr id="50180" name="Rectangle 4"/>
          <p:cNvSpPr>
            <a:spLocks noChangeArrowheads="1"/>
          </p:cNvSpPr>
          <p:nvPr/>
        </p:nvSpPr>
        <p:spPr bwMode="auto">
          <a:xfrm>
            <a:off x="268288" y="5243513"/>
            <a:ext cx="69437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613"/>
              </a:lnSpc>
              <a:spcBef>
                <a:spcPts val="838"/>
              </a:spcBef>
              <a:spcAft>
                <a:spcPts val="838"/>
              </a:spcAft>
            </a:pPr>
            <a:r>
              <a:rPr lang="en-US" sz="1300">
                <a:latin typeface="Times New Roman" panose="02020603050405020304" pitchFamily="18" charset="0"/>
              </a:rPr>
              <a:t>An examination of the oxidation states, indicates that carbon is being oxidized, and chromium, is being reduced. To balance the equation, use the following steps:</a:t>
            </a:r>
          </a:p>
        </p:txBody>
      </p:sp>
      <p:sp>
        <p:nvSpPr>
          <p:cNvPr id="50181" name="Rectangle 5"/>
          <p:cNvSpPr>
            <a:spLocks noChangeArrowheads="1"/>
          </p:cNvSpPr>
          <p:nvPr/>
        </p:nvSpPr>
        <p:spPr bwMode="auto">
          <a:xfrm>
            <a:off x="585788" y="5949950"/>
            <a:ext cx="6496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31775"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00"/>
              </a:lnSpc>
              <a:spcBef>
                <a:spcPts val="838"/>
              </a:spcBef>
              <a:spcAft>
                <a:spcPts val="838"/>
              </a:spcAft>
            </a:pPr>
            <a:r>
              <a:rPr lang="en-US" sz="1300">
                <a:latin typeface="Times New Roman" panose="02020603050405020304" pitchFamily="18" charset="0"/>
              </a:rPr>
              <a:t>1. First, divide the equation into two halves; one will be an oxidation half-reaction and the other a reduction half- reaction, by grouping appropriate species. The nature of each will become evident in subsequent steps.</a:t>
            </a:r>
          </a:p>
        </p:txBody>
      </p:sp>
      <p:sp>
        <p:nvSpPr>
          <p:cNvPr id="50182" name="Rectangle 7"/>
          <p:cNvSpPr>
            <a:spLocks noChangeArrowheads="1"/>
          </p:cNvSpPr>
          <p:nvPr/>
        </p:nvSpPr>
        <p:spPr bwMode="auto">
          <a:xfrm>
            <a:off x="728663" y="7507288"/>
            <a:ext cx="6513512"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0825"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ts val="1700"/>
              </a:lnSpc>
              <a:spcBef>
                <a:spcPts val="1263"/>
              </a:spcBef>
              <a:spcAft>
                <a:spcPts val="838"/>
              </a:spcAft>
            </a:pPr>
            <a:r>
              <a:rPr lang="en-US" sz="1300">
                <a:latin typeface="Times New Roman" panose="02020603050405020304" pitchFamily="18" charset="0"/>
              </a:rPr>
              <a:t>2. Second, if necessary, balance all elements except oxygen and hydrogen in both equations by inspection. In other words, balance the non-hydrogen and non-oxygen atoms only. By following this guideline in the example above, only the chromium reaction needs to be balanced by placing the coefficient, </a:t>
            </a:r>
            <a:r>
              <a:rPr lang="en-US" sz="1100">
                <a:latin typeface="Candara" panose="020E0502030303020204" pitchFamily="34" charset="0"/>
              </a:rPr>
              <a:t>2</a:t>
            </a:r>
            <a:r>
              <a:rPr lang="en-US" sz="1300">
                <a:latin typeface="Times New Roman" panose="02020603050405020304" pitchFamily="18" charset="0"/>
              </a:rPr>
              <a:t> , in front of Cr</a:t>
            </a:r>
            <a:r>
              <a:rPr lang="en-US" sz="1100">
                <a:latin typeface="Candara" panose="020E0502030303020204" pitchFamily="34" charset="0"/>
              </a:rPr>
              <a:t>+</a:t>
            </a:r>
            <a:r>
              <a:rPr lang="en-US" sz="1100" baseline="30000">
                <a:latin typeface="Candara" panose="020E0502030303020204" pitchFamily="34" charset="0"/>
              </a:rPr>
              <a:t>3</a:t>
            </a:r>
            <a:r>
              <a:rPr lang="en-US" sz="1300">
                <a:latin typeface="Times New Roman" panose="02020603050405020304" pitchFamily="18" charset="0"/>
              </a:rPr>
              <a:t> as shown below.</a:t>
            </a:r>
          </a:p>
        </p:txBody>
      </p:sp>
      <p:sp>
        <p:nvSpPr>
          <p:cNvPr id="50183" name="Rectangle 9"/>
          <p:cNvSpPr>
            <a:spLocks noChangeArrowheads="1"/>
          </p:cNvSpPr>
          <p:nvPr/>
        </p:nvSpPr>
        <p:spPr bwMode="auto">
          <a:xfrm>
            <a:off x="731838" y="9551988"/>
            <a:ext cx="64833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1700"/>
              </a:lnSpc>
            </a:pPr>
            <a:r>
              <a:rPr lang="en-US" sz="1300">
                <a:latin typeface="Times New Roman" panose="02020603050405020304" pitchFamily="18" charset="0"/>
              </a:rPr>
              <a:t>3. The third step involves balancing oxygen atoms. To do this, add water (H</a:t>
            </a:r>
            <a:r>
              <a:rPr lang="en-US" sz="1100" baseline="-25000">
                <a:latin typeface="Candara" panose="020E0502030303020204" pitchFamily="34" charset="0"/>
              </a:rPr>
              <a:t>2</a:t>
            </a:r>
            <a:r>
              <a:rPr lang="en-US" sz="1300">
                <a:latin typeface="Times New Roman" panose="02020603050405020304" pitchFamily="18" charset="0"/>
              </a:rPr>
              <a:t>O) molecules. Use </a:t>
            </a:r>
            <a:r>
              <a:rPr lang="en-US" sz="1100">
                <a:latin typeface="Candara" panose="020E0502030303020204" pitchFamily="34" charset="0"/>
              </a:rPr>
              <a:t>1</a:t>
            </a:r>
            <a:r>
              <a:rPr lang="en-US" sz="1300">
                <a:latin typeface="Times New Roman" panose="02020603050405020304" pitchFamily="18" charset="0"/>
              </a:rPr>
              <a:t> molecule of water for each oxygen atom that needs to be</a:t>
            </a:r>
          </a:p>
        </p:txBody>
      </p:sp>
      <p:sp>
        <p:nvSpPr>
          <p:cNvPr id="50184" name="Rectangle 10"/>
          <p:cNvSpPr>
            <a:spLocks noChangeArrowheads="1"/>
          </p:cNvSpPr>
          <p:nvPr/>
        </p:nvSpPr>
        <p:spPr bwMode="auto">
          <a:xfrm>
            <a:off x="3654425" y="10363200"/>
            <a:ext cx="179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49</a:t>
            </a:r>
          </a:p>
        </p:txBody>
      </p:sp>
      <p:pic>
        <p:nvPicPr>
          <p:cNvPr id="501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63550"/>
            <a:ext cx="50292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6794500"/>
            <a:ext cx="678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8588375"/>
            <a:ext cx="69167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3660775" y="10363200"/>
            <a:ext cx="173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50</a:t>
            </a:r>
          </a:p>
        </p:txBody>
      </p:sp>
      <p:pic>
        <p:nvPicPr>
          <p:cNvPr id="5120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25" y="239713"/>
            <a:ext cx="6916738" cy="95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268288" y="285750"/>
            <a:ext cx="69469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Aft>
                <a:spcPts val="1263"/>
              </a:spcAft>
            </a:pPr>
            <a:r>
              <a:rPr lang="en-US" sz="1100">
                <a:latin typeface="Candara" panose="020E0502030303020204" pitchFamily="34" charset="0"/>
              </a:rPr>
              <a:t>8</a:t>
            </a:r>
            <a:r>
              <a:rPr lang="en-US" sz="1300">
                <a:latin typeface="Times New Roman" panose="02020603050405020304" pitchFamily="18" charset="0"/>
              </a:rPr>
              <a:t> H</a:t>
            </a:r>
            <a:r>
              <a:rPr lang="en-US" sz="1300" baseline="30000">
                <a:latin typeface="Times New Roman" panose="02020603050405020304" pitchFamily="18" charset="0"/>
              </a:rPr>
              <a:t>+</a:t>
            </a:r>
            <a:r>
              <a:rPr lang="en-US" sz="1300">
                <a:latin typeface="Times New Roman" panose="02020603050405020304" pitchFamily="18" charset="0"/>
              </a:rPr>
              <a:t> + Cr</a:t>
            </a:r>
            <a:r>
              <a:rPr lang="en-US" sz="1100" baseline="-25000">
                <a:latin typeface="Candara" panose="020E0502030303020204" pitchFamily="34" charset="0"/>
              </a:rPr>
              <a:t>2</a:t>
            </a:r>
            <a:r>
              <a:rPr lang="en-US" sz="1300">
                <a:latin typeface="Times New Roman" panose="02020603050405020304" pitchFamily="18" charset="0"/>
              </a:rPr>
              <a:t>0</a:t>
            </a:r>
            <a:r>
              <a:rPr lang="en-US" sz="1300" baseline="-25000">
                <a:latin typeface="Times New Roman" panose="02020603050405020304" pitchFamily="18" charset="0"/>
              </a:rPr>
              <a:t>7</a:t>
            </a:r>
            <a:r>
              <a:rPr lang="en-US" sz="1300" baseline="30000">
                <a:latin typeface="Times New Roman" panose="02020603050405020304" pitchFamily="18" charset="0"/>
              </a:rPr>
              <a:t>2</a:t>
            </a:r>
            <a:r>
              <a:rPr lang="en-US" sz="1300">
                <a:latin typeface="Times New Roman" panose="02020603050405020304" pitchFamily="18" charset="0"/>
              </a:rPr>
              <a:t>- + 3 C</a:t>
            </a:r>
            <a:r>
              <a:rPr lang="en-US" sz="1100" baseline="-25000">
                <a:latin typeface="Candara" panose="020E0502030303020204" pitchFamily="34" charset="0"/>
              </a:rPr>
              <a:t>2</a:t>
            </a:r>
            <a:r>
              <a:rPr lang="en-US" sz="1300">
                <a:latin typeface="Times New Roman" panose="02020603050405020304" pitchFamily="18" charset="0"/>
              </a:rPr>
              <a:t>H</a:t>
            </a:r>
            <a:r>
              <a:rPr lang="en-US" sz="1300" baseline="-25000">
                <a:latin typeface="Times New Roman" panose="02020603050405020304" pitchFamily="18" charset="0"/>
              </a:rPr>
              <a:t>6</a:t>
            </a:r>
            <a:r>
              <a:rPr lang="en-US" sz="1300">
                <a:latin typeface="Times New Roman" panose="02020603050405020304" pitchFamily="18" charset="0"/>
              </a:rPr>
              <a:t>0 —► 2 Cr</a:t>
            </a:r>
            <a:r>
              <a:rPr lang="en-US" sz="1300" baseline="30000">
                <a:latin typeface="Times New Roman" panose="02020603050405020304" pitchFamily="18" charset="0"/>
              </a:rPr>
              <a:t>3+</a:t>
            </a:r>
            <a:r>
              <a:rPr lang="en-US" sz="1300">
                <a:latin typeface="Times New Roman" panose="02020603050405020304" pitchFamily="18" charset="0"/>
              </a:rPr>
              <a:t> + 7 H</a:t>
            </a:r>
            <a:r>
              <a:rPr lang="en-US" sz="1300" baseline="-25000">
                <a:latin typeface="Times New Roman" panose="02020603050405020304" pitchFamily="18" charset="0"/>
              </a:rPr>
              <a:t>2</a:t>
            </a:r>
            <a:r>
              <a:rPr lang="en-US" sz="1300">
                <a:latin typeface="Times New Roman" panose="02020603050405020304" pitchFamily="18" charset="0"/>
              </a:rPr>
              <a:t>0 + 3 C</a:t>
            </a:r>
            <a:r>
              <a:rPr lang="en-US" sz="1100" baseline="-25000">
                <a:latin typeface="Candara" panose="020E0502030303020204" pitchFamily="34" charset="0"/>
              </a:rPr>
              <a:t>2</a:t>
            </a:r>
            <a:r>
              <a:rPr lang="en-US" sz="1300">
                <a:latin typeface="Times New Roman" panose="02020603050405020304" pitchFamily="18" charset="0"/>
              </a:rPr>
              <a:t>H</a:t>
            </a:r>
            <a:r>
              <a:rPr lang="en-US" sz="1300" baseline="-25000">
                <a:latin typeface="Times New Roman" panose="02020603050405020304" pitchFamily="18" charset="0"/>
              </a:rPr>
              <a:t>4</a:t>
            </a:r>
            <a:r>
              <a:rPr lang="en-US" sz="1300">
                <a:latin typeface="Times New Roman" panose="02020603050405020304" pitchFamily="18" charset="0"/>
              </a:rPr>
              <a:t>0</a:t>
            </a:r>
          </a:p>
          <a:p>
            <a:pPr algn="just" eaLnBrk="1" hangingPunct="1">
              <a:lnSpc>
                <a:spcPts val="1613"/>
              </a:lnSpc>
            </a:pPr>
            <a:r>
              <a:rPr lang="en-US" sz="1300">
                <a:latin typeface="Times New Roman" panose="02020603050405020304" pitchFamily="18" charset="0"/>
              </a:rPr>
              <a:t>Note: the equation above is completely balanced in terms of having an </a:t>
            </a:r>
            <a:r>
              <a:rPr lang="en-US" sz="1300" b="1">
                <a:latin typeface="Times New Roman" panose="02020603050405020304" pitchFamily="18" charset="0"/>
              </a:rPr>
              <a:t>equal number of atoms as well as charges.</a:t>
            </a:r>
          </a:p>
        </p:txBody>
      </p:sp>
      <p:sp>
        <p:nvSpPr>
          <p:cNvPr id="52227" name="Rectangle 2"/>
          <p:cNvSpPr>
            <a:spLocks noChangeArrowheads="1"/>
          </p:cNvSpPr>
          <p:nvPr/>
        </p:nvSpPr>
        <p:spPr bwMode="auto">
          <a:xfrm>
            <a:off x="3660775" y="10363200"/>
            <a:ext cx="1619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sz="1100">
                <a:latin typeface="Times New Roman" panose="02020603050405020304" pitchFamily="18" charset="0"/>
              </a:rPr>
              <a:t>51</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1247</Words>
  <Application>Microsoft Office PowerPoint</Application>
  <PresentationFormat>Custom</PresentationFormat>
  <Paragraphs>95</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Calibri</vt:lpstr>
      <vt:lpstr>Arial</vt:lpstr>
      <vt:lpstr>Times New Roman</vt:lpstr>
      <vt:lpstr>Candara</vt:lpstr>
      <vt:lpstr>Segoe UI</vt:lpstr>
      <vt:lpstr>Impact</vt:lpstr>
      <vt:lpstr>Verdana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Medical dept</dc:creator>
  <cp:keywords/>
  <cp:lastModifiedBy>hp</cp:lastModifiedBy>
  <cp:revision>39</cp:revision>
  <dcterms:modified xsi:type="dcterms:W3CDTF">2018-11-17T15:06:20Z</dcterms:modified>
</cp:coreProperties>
</file>